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2" r:id="rId2"/>
  </p:sldMasterIdLst>
  <p:notesMasterIdLst>
    <p:notesMasterId r:id="rId47"/>
  </p:notesMasterIdLst>
  <p:handoutMasterIdLst>
    <p:handoutMasterId r:id="rId48"/>
  </p:handoutMasterIdLst>
  <p:sldIdLst>
    <p:sldId id="290" r:id="rId3"/>
    <p:sldId id="258" r:id="rId4"/>
    <p:sldId id="259" r:id="rId5"/>
    <p:sldId id="260" r:id="rId6"/>
    <p:sldId id="293" r:id="rId7"/>
    <p:sldId id="261" r:id="rId8"/>
    <p:sldId id="262" r:id="rId9"/>
    <p:sldId id="263" r:id="rId10"/>
    <p:sldId id="266" r:id="rId11"/>
    <p:sldId id="291" r:id="rId12"/>
    <p:sldId id="274" r:id="rId13"/>
    <p:sldId id="276" r:id="rId14"/>
    <p:sldId id="292" r:id="rId15"/>
    <p:sldId id="272" r:id="rId16"/>
    <p:sldId id="277" r:id="rId17"/>
    <p:sldId id="279" r:id="rId18"/>
    <p:sldId id="275" r:id="rId19"/>
    <p:sldId id="280" r:id="rId20"/>
    <p:sldId id="278" r:id="rId21"/>
    <p:sldId id="282" r:id="rId22"/>
    <p:sldId id="281" r:id="rId23"/>
    <p:sldId id="267" r:id="rId24"/>
    <p:sldId id="283" r:id="rId25"/>
    <p:sldId id="301" r:id="rId26"/>
    <p:sldId id="302" r:id="rId27"/>
    <p:sldId id="303" r:id="rId28"/>
    <p:sldId id="284" r:id="rId29"/>
    <p:sldId id="285" r:id="rId30"/>
    <p:sldId id="286" r:id="rId31"/>
    <p:sldId id="294" r:id="rId32"/>
    <p:sldId id="287" r:id="rId33"/>
    <p:sldId id="288" r:id="rId34"/>
    <p:sldId id="289" r:id="rId35"/>
    <p:sldId id="295" r:id="rId36"/>
    <p:sldId id="296" r:id="rId37"/>
    <p:sldId id="298" r:id="rId38"/>
    <p:sldId id="299" r:id="rId39"/>
    <p:sldId id="305" r:id="rId40"/>
    <p:sldId id="300" r:id="rId41"/>
    <p:sldId id="269" r:id="rId42"/>
    <p:sldId id="270" r:id="rId43"/>
    <p:sldId id="264" r:id="rId44"/>
    <p:sldId id="273" r:id="rId45"/>
    <p:sldId id="304"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137BC9"/>
    <a:srgbClr val="BFBFBF"/>
    <a:srgbClr val="00B0F0"/>
    <a:srgbClr val="394D54"/>
    <a:srgbClr val="24B8EB"/>
    <a:srgbClr val="D4DCE1"/>
    <a:srgbClr val="012456"/>
    <a:srgbClr val="22B8EB"/>
    <a:srgbClr val="32788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15" autoAdjust="0"/>
    <p:restoredTop sz="80942" autoAdjust="0"/>
  </p:normalViewPr>
  <p:slideViewPr>
    <p:cSldViewPr>
      <p:cViewPr varScale="1">
        <p:scale>
          <a:sx n="146" d="100"/>
          <a:sy n="146" d="100"/>
        </p:scale>
        <p:origin x="132" y="438"/>
      </p:cViewPr>
      <p:guideLst>
        <p:guide orient="horz" pos="708"/>
        <p:guide orient="horz" pos="2820"/>
        <p:guide pos="2880"/>
        <p:guide pos="561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3/3/2016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has become one of the hottest topics for developer teams targeting either on-premises or in the cloud. In this session, You'll hear an overview of Container Technologies, why .NET developers should care about Docker, how you can prepare your apps, and how to architect your apps to work with Containers. </a:t>
            </a:r>
            <a:r>
              <a:rPr lang="en-US" sz="1200" b="0" i="0" kern="1200">
                <a:solidFill>
                  <a:schemeClr val="tx1"/>
                </a:solidFill>
                <a:effectLst/>
                <a:latin typeface="+mn-lt"/>
                <a:ea typeface="+mn-ea"/>
                <a:cs typeface="+mn-cs"/>
              </a:rPr>
              <a:t>You'll be introduced to additional topics like Docker Compose and Docker Swarm work and show how to build, test, diagnose, and deploy .NET apps to both Linux and Windows Server containers.</a:t>
            </a: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many topics, provide an overview of the end to end experience</a:t>
            </a:r>
          </a:p>
          <a:p>
            <a:r>
              <a:rPr lang="en-US" dirty="0"/>
              <a:t>There will be interesting things along the way, not all of which we’ll have time to dig into</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a:t>
            </a:fld>
            <a:endParaRPr lang="en-US"/>
          </a:p>
        </p:txBody>
      </p:sp>
    </p:spTree>
    <p:extLst>
      <p:ext uri="{BB962C8B-B14F-4D97-AF65-F5344CB8AC3E}">
        <p14:creationId xmlns:p14="http://schemas.microsoft.com/office/powerpoint/2010/main" val="19607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14126"/>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0731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87723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a:alphaModFix amt="37000"/>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44541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3/3/2016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96"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5" r:id="rId13"/>
    <p:sldLayoutId id="2147483676" r:id="rId14"/>
    <p:sldLayoutId id="2147483677" r:id="rId15"/>
    <p:sldLayoutId id="2147483694" r:id="rId16"/>
    <p:sldLayoutId id="2147483695" r:id="rId17"/>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3/3/2016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HEheh1BH34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imagelayers.io/?images=java:latest,golang:latest,node:latest,python:latest,php:latest"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docker.com/compose/compose-file/#volumes-volume-driver"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docker.com/v1.5/machine/#microsoft-azure"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azure.microsoft.com/en-us/documentation/articles/virtual-machines-docker-machin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docker.com/v1.5/machine/#microsoft-azure"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hyperlink" Target="https://azure.microsoft.com/en-us/documentation/articles/virtual-machines-docker-machin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0.png"/><Relationship Id="rId5" Type="http://schemas.openxmlformats.org/officeDocument/2006/relationships/image" Target="../media/image23.png"/><Relationship Id="rId10" Type="http://schemas.openxmlformats.org/officeDocument/2006/relationships/image" Target="../media/image39.png"/><Relationship Id="rId4" Type="http://schemas.openxmlformats.org/officeDocument/2006/relationships/image" Target="../media/image20.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www.docker.com/products/docker-compos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4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https://www.youtube.com/watch?v=HEheh1BH34Q</a:t>
            </a:r>
            <a:endParaRPr lang="en-US" dirty="0"/>
          </a:p>
          <a:p>
            <a:endParaRPr lang="en-US" dirty="0"/>
          </a:p>
        </p:txBody>
      </p:sp>
    </p:spTree>
    <p:extLst>
      <p:ext uri="{BB962C8B-B14F-4D97-AF65-F5344CB8AC3E}">
        <p14:creationId xmlns:p14="http://schemas.microsoft.com/office/powerpoint/2010/main" val="3285721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Cool, but where did </a:t>
            </a:r>
            <a:r>
              <a:rPr lang="en-US" dirty="0" err="1"/>
              <a:t>busybox</a:t>
            </a:r>
            <a:r>
              <a:rPr lang="en-US" dirty="0"/>
              <a:t> come from?</a:t>
            </a:r>
          </a:p>
        </p:txBody>
      </p:sp>
      <p:sp>
        <p:nvSpPr>
          <p:cNvPr id="8" name="Subtitle 7"/>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07229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0"/>
            <a:ext cx="4090089" cy="246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t>Docker Registry</a:t>
            </a:r>
          </a:p>
        </p:txBody>
      </p:sp>
      <p:sp>
        <p:nvSpPr>
          <p:cNvPr id="3" name="Content Placeholder 2"/>
          <p:cNvSpPr>
            <a:spLocks noGrp="1"/>
          </p:cNvSpPr>
          <p:nvPr>
            <p:ph idx="1"/>
          </p:nvPr>
        </p:nvSpPr>
        <p:spPr>
          <a:xfrm>
            <a:off x="152400" y="1352550"/>
            <a:ext cx="6705600" cy="3394472"/>
          </a:xfrm>
        </p:spPr>
        <p:txBody>
          <a:bodyPr/>
          <a:lstStyle/>
          <a:p>
            <a:r>
              <a:rPr lang="en-US" dirty="0"/>
              <a:t>Stores docker images</a:t>
            </a:r>
          </a:p>
          <a:p>
            <a:r>
              <a:rPr lang="en-US" dirty="0"/>
              <a:t>Searchable</a:t>
            </a:r>
          </a:p>
          <a:p>
            <a:r>
              <a:rPr lang="en-US" dirty="0"/>
              <a:t>Public Registry – Hub.Docker.com</a:t>
            </a:r>
          </a:p>
          <a:p>
            <a:r>
              <a:rPr lang="en-US" dirty="0"/>
              <a:t>Private Registries – Instanced for you</a:t>
            </a:r>
          </a:p>
          <a:p>
            <a:pPr lvl="1"/>
            <a:r>
              <a:rPr lang="en-US" dirty="0"/>
              <a:t>Can be hosted in Docker, Azure, AWS, Google, …</a:t>
            </a:r>
          </a:p>
        </p:txBody>
      </p:sp>
    </p:spTree>
    <p:extLst>
      <p:ext uri="{BB962C8B-B14F-4D97-AF65-F5344CB8AC3E}">
        <p14:creationId xmlns:p14="http://schemas.microsoft.com/office/powerpoint/2010/main" val="2093478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86800" cy="4131900"/>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search </a:t>
            </a:r>
            <a:r>
              <a:rPr lang="en-US" sz="1050" b="1" dirty="0" err="1">
                <a:solidFill>
                  <a:srgbClr val="00B050"/>
                </a:solidFill>
                <a:latin typeface="Lucida Console" panose="020B0609040504020204" pitchFamily="49" charset="0"/>
              </a:rPr>
              <a:t>microsoft</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NAME                           DESCRIPTION                                     STARS  OFFICIAL  AUTOMATED</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aspnet</a:t>
            </a:r>
            <a:r>
              <a:rPr lang="en-US" sz="1050" dirty="0">
                <a:solidFill>
                  <a:schemeClr val="tx1"/>
                </a:solidFill>
                <a:latin typeface="Lucida Console" panose="020B0609040504020204" pitchFamily="49" charset="0"/>
              </a:rPr>
              <a:t>               ASP.NET is an open source server-side Web ...   372              [OK]</a:t>
            </a:r>
          </a:p>
          <a:p>
            <a:pPr marL="0" indent="0">
              <a:buNone/>
            </a:pPr>
            <a:r>
              <a:rPr lang="en-US" sz="1050" dirty="0">
                <a:solidFill>
                  <a:schemeClr val="tx1"/>
                </a:solidFill>
                <a:latin typeface="Lucida Console" panose="020B0609040504020204" pitchFamily="49" charset="0"/>
              </a:rPr>
              <a:t>mono                           </a:t>
            </a:r>
            <a:r>
              <a:rPr lang="en-US" sz="1050" dirty="0" err="1">
                <a:solidFill>
                  <a:schemeClr val="tx1"/>
                </a:solidFill>
                <a:latin typeface="Lucida Console" panose="020B0609040504020204" pitchFamily="49" charset="0"/>
              </a:rPr>
              <a:t>Mono</a:t>
            </a:r>
            <a:r>
              <a:rPr lang="en-US" sz="1050" dirty="0">
                <a:solidFill>
                  <a:schemeClr val="tx1"/>
                </a:solidFill>
                <a:latin typeface="Lucida Console" panose="020B0609040504020204" pitchFamily="49" charset="0"/>
              </a:rPr>
              <a:t> is an open source implementation of M...   119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/azure-cli            Docker image for Microsoft Azure Command L...   36               [OK]</a:t>
            </a:r>
          </a:p>
          <a:p>
            <a:pPr marL="0" indent="0">
              <a:buNone/>
            </a:pPr>
            <a:r>
              <a:rPr lang="en-US" sz="1050" dirty="0" err="1">
                <a:solidFill>
                  <a:schemeClr val="tx1"/>
                </a:solidFill>
                <a:latin typeface="Lucida Console" panose="020B0609040504020204" pitchFamily="49" charset="0"/>
              </a:rPr>
              <a:t>suchja</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wix</a:t>
            </a:r>
            <a:r>
              <a:rPr lang="en-US" sz="1050" dirty="0">
                <a:solidFill>
                  <a:schemeClr val="tx1"/>
                </a:solidFill>
                <a:latin typeface="Lucida Console" panose="020B0609040504020204" pitchFamily="49" charset="0"/>
              </a:rPr>
              <a:t>                     Creates installer packages (MSI) for Micro...   2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applicationinsights</a:t>
            </a:r>
            <a:r>
              <a:rPr lang="en-US" sz="1050" dirty="0">
                <a:solidFill>
                  <a:schemeClr val="tx1"/>
                </a:solidFill>
                <a:latin typeface="Lucida Console" panose="020B0609040504020204" pitchFamily="49" charset="0"/>
              </a:rPr>
              <a:t>  Application Insights for Docker helps you ...   2                [OK]</a:t>
            </a:r>
          </a:p>
          <a:p>
            <a:pPr marL="0" indent="0">
              <a:buNone/>
            </a:pPr>
            <a:r>
              <a:rPr lang="en-US" sz="1050" dirty="0" err="1">
                <a:solidFill>
                  <a:schemeClr val="tx1"/>
                </a:solidFill>
                <a:latin typeface="Lucida Console" panose="020B0609040504020204" pitchFamily="49" charset="0"/>
              </a:rPr>
              <a:t>sequenceiq</a:t>
            </a:r>
            <a:r>
              <a:rPr lang="en-US" sz="1050" dirty="0">
                <a:solidFill>
                  <a:schemeClr val="tx1"/>
                </a:solidFill>
                <a:latin typeface="Lucida Console" panose="020B0609040504020204" pitchFamily="49" charset="0"/>
              </a:rPr>
              <a:t>/azure-cli-tools     Command line tool to deploy the </a:t>
            </a:r>
            <a:r>
              <a:rPr lang="en-US" sz="1050" dirty="0" err="1">
                <a:solidFill>
                  <a:schemeClr val="tx1"/>
                </a:solidFill>
                <a:latin typeface="Lucida Console" panose="020B0609040504020204" pitchFamily="49" charset="0"/>
              </a:rPr>
              <a:t>MicrosoftD</a:t>
            </a:r>
            <a:r>
              <a:rPr lang="en-US" sz="1050" dirty="0">
                <a:solidFill>
                  <a:schemeClr val="tx1"/>
                </a:solidFill>
                <a:latin typeface="Lucida Console" panose="020B0609040504020204" pitchFamily="49" charset="0"/>
              </a:rPr>
              <a:t>...   1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/oms                  Monitor your containers using the </a:t>
            </a:r>
            <a:r>
              <a:rPr lang="en-US" sz="1050" dirty="0" err="1">
                <a:solidFill>
                  <a:schemeClr val="tx1"/>
                </a:solidFill>
                <a:latin typeface="Lucida Console" panose="020B0609040504020204" pitchFamily="49" charset="0"/>
              </a:rPr>
              <a:t>Operatio</a:t>
            </a:r>
            <a:r>
              <a:rPr lang="en-US" sz="1050" dirty="0">
                <a:solidFill>
                  <a:schemeClr val="tx1"/>
                </a:solidFill>
                <a:latin typeface="Lucida Console" panose="020B0609040504020204" pitchFamily="49" charset="0"/>
              </a:rPr>
              <a:t>...   1                [OK]</a:t>
            </a: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pull </a:t>
            </a:r>
            <a:r>
              <a:rPr lang="en-US" sz="1050" b="1" dirty="0" err="1">
                <a:solidFill>
                  <a:srgbClr val="00B050"/>
                </a:solidFill>
                <a:latin typeface="Lucida Console" panose="020B0609040504020204" pitchFamily="49" charset="0"/>
              </a:rPr>
              <a:t>microsoft</a:t>
            </a:r>
            <a:r>
              <a:rPr lang="en-US" sz="1050" b="1" dirty="0">
                <a:solidFill>
                  <a:srgbClr val="00B050"/>
                </a:solidFill>
                <a:latin typeface="Lucida Console" panose="020B0609040504020204" pitchFamily="49" charset="0"/>
              </a:rPr>
              <a:t>/</a:t>
            </a:r>
            <a:r>
              <a:rPr lang="en-US" sz="1050" b="1" dirty="0" err="1">
                <a:solidFill>
                  <a:srgbClr val="00B050"/>
                </a:solidFill>
                <a:latin typeface="Lucida Console" panose="020B0609040504020204" pitchFamily="49" charset="0"/>
              </a:rPr>
              <a:t>aspnet</a:t>
            </a:r>
            <a:endParaRPr lang="en-US" sz="1050" b="1" dirty="0">
              <a:solidFill>
                <a:srgbClr val="00B050"/>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Using default tag: latest</a:t>
            </a:r>
          </a:p>
          <a:p>
            <a:pPr marL="0" lvl="0" indent="0">
              <a:spcBef>
                <a:spcPts val="0"/>
              </a:spcBef>
              <a:buNone/>
            </a:pPr>
            <a:r>
              <a:rPr lang="en-US" sz="1050" dirty="0">
                <a:solidFill>
                  <a:prstClr val="white"/>
                </a:solidFill>
                <a:latin typeface="Lucida Console" panose="020B0609040504020204" pitchFamily="49" charset="0"/>
              </a:rPr>
              <a:t>latest: Pulling from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a:t>
            </a:r>
            <a:endParaRPr lang="en-US" sz="1050" dirty="0">
              <a:solidFill>
                <a:prstClr val="white"/>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604d05dfd165: Extracting  [====================================================&gt;    ] 34.78 MB/37.19 MB</a:t>
            </a:r>
          </a:p>
          <a:p>
            <a:pPr marL="0" lvl="0" indent="0">
              <a:spcBef>
                <a:spcPts val="0"/>
              </a:spcBef>
              <a:buNone/>
            </a:pPr>
            <a:r>
              <a:rPr lang="en-US" sz="1050" dirty="0">
                <a:solidFill>
                  <a:prstClr val="white"/>
                </a:solidFill>
                <a:latin typeface="Lucida Console" panose="020B0609040504020204" pitchFamily="49" charset="0"/>
              </a:rPr>
              <a:t>a3ed95caeb02: Download complete</a:t>
            </a:r>
          </a:p>
          <a:p>
            <a:pPr marL="0" lvl="0" indent="0">
              <a:spcBef>
                <a:spcPts val="0"/>
              </a:spcBef>
              <a:buNone/>
            </a:pPr>
            <a:r>
              <a:rPr lang="en-US" sz="1050" dirty="0">
                <a:solidFill>
                  <a:prstClr val="white"/>
                </a:solidFill>
                <a:latin typeface="Lucida Console" panose="020B0609040504020204" pitchFamily="49" charset="0"/>
              </a:rPr>
              <a:t>af271166b5e5: Download complete</a:t>
            </a:r>
          </a:p>
          <a:p>
            <a:pPr marL="0" lvl="0" indent="0">
              <a:spcBef>
                <a:spcPts val="0"/>
              </a:spcBef>
              <a:buNone/>
            </a:pPr>
            <a:r>
              <a:rPr lang="en-US" sz="1050" dirty="0">
                <a:solidFill>
                  <a:prstClr val="white"/>
                </a:solidFill>
                <a:latin typeface="Lucida Console" panose="020B0609040504020204" pitchFamily="49" charset="0"/>
              </a:rPr>
              <a:t>ffff72610562: Pull complete</a:t>
            </a:r>
          </a:p>
          <a:p>
            <a:pPr marL="0" lvl="0" indent="0">
              <a:spcBef>
                <a:spcPts val="0"/>
              </a:spcBef>
              <a:buNone/>
            </a:pPr>
            <a:r>
              <a:rPr lang="en-US" sz="1050" dirty="0">
                <a:solidFill>
                  <a:prstClr val="white"/>
                </a:solidFill>
                <a:latin typeface="Lucida Console" panose="020B0609040504020204" pitchFamily="49" charset="0"/>
              </a:rPr>
              <a:t>82633c2ea8fc: Pull complete</a:t>
            </a:r>
          </a:p>
          <a:p>
            <a:pPr marL="0" lvl="0" indent="0">
              <a:spcBef>
                <a:spcPts val="0"/>
              </a:spcBef>
              <a:buNone/>
            </a:pPr>
            <a:r>
              <a:rPr lang="en-US" sz="1050" dirty="0">
                <a:solidFill>
                  <a:prstClr val="white"/>
                </a:solidFill>
                <a:latin typeface="Lucida Console" panose="020B0609040504020204" pitchFamily="49" charset="0"/>
              </a:rPr>
              <a:t>1ec63dc1715b: Downloading [=========================&gt;                               ] 29.72 MB/64.67 MB</a:t>
            </a:r>
          </a:p>
          <a:p>
            <a:pPr marL="0" lvl="0" indent="0">
              <a:spcBef>
                <a:spcPts val="0"/>
              </a:spcBef>
              <a:buNone/>
            </a:pPr>
            <a:r>
              <a:rPr lang="en-US" sz="1050" dirty="0">
                <a:solidFill>
                  <a:prstClr val="white"/>
                </a:solidFill>
                <a:latin typeface="Lucida Console" panose="020B0609040504020204" pitchFamily="49" charset="0"/>
              </a:rPr>
              <a:t>9be54d5ae146: Pull complete</a:t>
            </a:r>
          </a:p>
          <a:p>
            <a:pPr marL="0" lvl="0" indent="0">
              <a:spcBef>
                <a:spcPts val="0"/>
              </a:spcBef>
              <a:buNone/>
            </a:pPr>
            <a:r>
              <a:rPr lang="en-US" sz="1050" dirty="0">
                <a:solidFill>
                  <a:prstClr val="white"/>
                </a:solidFill>
                <a:latin typeface="Lucida Console" panose="020B0609040504020204" pitchFamily="49" charset="0"/>
              </a:rPr>
              <a:t>c3abf6246d6a: Pull complete</a:t>
            </a:r>
          </a:p>
          <a:p>
            <a:pPr marL="0" lvl="0" indent="0">
              <a:spcBef>
                <a:spcPts val="0"/>
              </a:spcBef>
              <a:buNone/>
            </a:pPr>
            <a:r>
              <a:rPr lang="en-US" sz="1050" dirty="0">
                <a:solidFill>
                  <a:prstClr val="white"/>
                </a:solidFill>
                <a:latin typeface="Lucida Console" panose="020B0609040504020204" pitchFamily="49" charset="0"/>
              </a:rPr>
              <a:t>Digest: sha256:cbbc0a7be0926d017ffd952799c4864c2c6cf812cbb70862bf2c8539401aa1e3</a:t>
            </a:r>
          </a:p>
          <a:p>
            <a:pPr marL="0" lvl="0" indent="0">
              <a:spcBef>
                <a:spcPts val="0"/>
              </a:spcBef>
              <a:buNone/>
            </a:pPr>
            <a:r>
              <a:rPr lang="en-US" sz="1050" dirty="0">
                <a:solidFill>
                  <a:prstClr val="white"/>
                </a:solidFill>
                <a:latin typeface="Lucida Console" panose="020B0609040504020204" pitchFamily="49" charset="0"/>
              </a:rPr>
              <a:t>Status: Downloaded newer image for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aspnet:latest</a:t>
            </a:r>
            <a:endParaRPr lang="en-US" sz="1050"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2619365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628" y="1629206"/>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475144" y="2114550"/>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 Cache</a:t>
              </a:r>
            </a:p>
          </p:txBody>
        </p:sp>
      </p:grpSp>
      <p:grpSp>
        <p:nvGrpSpPr>
          <p:cNvPr id="10" name="Group 9"/>
          <p:cNvGrpSpPr/>
          <p:nvPr/>
        </p:nvGrpSpPr>
        <p:grpSpPr>
          <a:xfrm>
            <a:off x="3206069" y="2114550"/>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19" name="Group 18"/>
          <p:cNvGrpSpPr/>
          <p:nvPr/>
        </p:nvGrpSpPr>
        <p:grpSpPr>
          <a:xfrm>
            <a:off x="5943600" y="1433340"/>
            <a:ext cx="2530448" cy="1753030"/>
            <a:chOff x="288952" y="329375"/>
            <a:chExt cx="2530448" cy="1753030"/>
          </a:xfrm>
        </p:grpSpPr>
        <p:sp>
          <p:nvSpPr>
            <p:cNvPr id="20" name="Rectangle 19"/>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7845032" y="2217318"/>
            <a:ext cx="409767" cy="835078"/>
            <a:chOff x="2190384" y="1113353"/>
            <a:chExt cx="409767" cy="835078"/>
          </a:xfrm>
        </p:grpSpPr>
        <p:pic>
          <p:nvPicPr>
            <p:cNvPr id="2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6083081" y="2217318"/>
            <a:ext cx="409767" cy="835078"/>
            <a:chOff x="428433" y="1113353"/>
            <a:chExt cx="409767" cy="835078"/>
          </a:xfrm>
        </p:grpSpPr>
        <p:pic>
          <p:nvPicPr>
            <p:cNvPr id="2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398" y="2217318"/>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8"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7257715" y="2217318"/>
            <a:ext cx="409767" cy="835078"/>
            <a:chOff x="1548167" y="1113353"/>
            <a:chExt cx="409767" cy="835078"/>
          </a:xfrm>
        </p:grpSpPr>
        <p:pic>
          <p:nvPicPr>
            <p:cNvPr id="33" name="Picture 18" descr="https://hub.docker.com/public/images/official/nod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609573" y="1624119"/>
            <a:ext cx="1711369" cy="1136758"/>
            <a:chOff x="4156031" y="3448050"/>
            <a:chExt cx="1711369" cy="952500"/>
          </a:xfrm>
        </p:grpSpPr>
        <p:sp>
          <p:nvSpPr>
            <p:cNvPr id="36" name="Rectangle 35"/>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8" name="Flowchart: Alternate Process 37"/>
          <p:cNvSpPr/>
          <p:nvPr/>
        </p:nvSpPr>
        <p:spPr>
          <a:xfrm>
            <a:off x="794704" y="1925548"/>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pull</a:t>
            </a:r>
          </a:p>
        </p:txBody>
      </p:sp>
      <p:sp>
        <p:nvSpPr>
          <p:cNvPr id="39" name="Rectangle 38"/>
          <p:cNvSpPr/>
          <p:nvPr/>
        </p:nvSpPr>
        <p:spPr>
          <a:xfrm>
            <a:off x="3200898" y="1901833"/>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9104" y="1517885"/>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endCxn id="6" idx="1"/>
          </p:cNvCxnSpPr>
          <p:nvPr/>
        </p:nvCxnSpPr>
        <p:spPr>
          <a:xfrm flipV="1">
            <a:off x="2325781" y="1746761"/>
            <a:ext cx="746847" cy="2930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858870" y="244995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Alternate Process 51"/>
          <p:cNvSpPr/>
          <p:nvPr/>
        </p:nvSpPr>
        <p:spPr>
          <a:xfrm>
            <a:off x="796426" y="2168825"/>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cxnSp>
        <p:nvCxnSpPr>
          <p:cNvPr id="183" name="Straight Arrow Connector 182"/>
          <p:cNvCxnSpPr>
            <a:endCxn id="21" idx="1"/>
          </p:cNvCxnSpPr>
          <p:nvPr/>
        </p:nvCxnSpPr>
        <p:spPr>
          <a:xfrm flipV="1">
            <a:off x="5611133" y="1750179"/>
            <a:ext cx="332467" cy="22099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180"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7"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2063" name="Group 2062"/>
          <p:cNvGrpSpPr/>
          <p:nvPr/>
        </p:nvGrpSpPr>
        <p:grpSpPr>
          <a:xfrm>
            <a:off x="3240661" y="2385182"/>
            <a:ext cx="540854" cy="333210"/>
            <a:chOff x="3240661" y="1005909"/>
            <a:chExt cx="540854" cy="333210"/>
          </a:xfrm>
        </p:grpSpPr>
        <p:grpSp>
          <p:nvGrpSpPr>
            <p:cNvPr id="2056" name="Group 2055"/>
            <p:cNvGrpSpPr/>
            <p:nvPr/>
          </p:nvGrpSpPr>
          <p:grpSpPr>
            <a:xfrm>
              <a:off x="3240661" y="1005909"/>
              <a:ext cx="540854" cy="333210"/>
              <a:chOff x="1926169" y="1632181"/>
              <a:chExt cx="540854" cy="333210"/>
            </a:xfrm>
          </p:grpSpPr>
          <p:sp>
            <p:nvSpPr>
              <p:cNvPr id="119" name="Rectangle 1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 name="Group 2048"/>
              <p:cNvGrpSpPr/>
              <p:nvPr/>
            </p:nvGrpSpPr>
            <p:grpSpPr>
              <a:xfrm>
                <a:off x="1989961" y="1665409"/>
                <a:ext cx="413499" cy="266755"/>
                <a:chOff x="1371600" y="2038342"/>
                <a:chExt cx="609600" cy="393263"/>
              </a:xfrm>
            </p:grpSpPr>
            <p:cxnSp>
              <p:nvCxnSpPr>
                <p:cNvPr id="2048" name="Straight Connector 2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53" name="Rectangle 20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24" descr="https://hub.docker.com/public/images/official/hello-world.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1374" y="1047631"/>
              <a:ext cx="243006" cy="243007"/>
            </a:xfrm>
            <a:prstGeom prst="rect">
              <a:avLst/>
            </a:prstGeom>
            <a:noFill/>
            <a:extLst>
              <a:ext uri="{909E8E84-426E-40DD-AFC4-6F175D3DCCD1}">
                <a14:hiddenFill xmlns:a14="http://schemas.microsoft.com/office/drawing/2010/main">
                  <a:solidFill>
                    <a:srgbClr val="FFFFFF"/>
                  </a:solidFill>
                </a14:hiddenFill>
              </a:ext>
            </a:extLst>
          </p:spPr>
        </p:pic>
      </p:grpSp>
      <p:sp>
        <p:nvSpPr>
          <p:cNvPr id="2064" name="Title 2063"/>
          <p:cNvSpPr>
            <a:spLocks noGrp="1"/>
          </p:cNvSpPr>
          <p:nvPr>
            <p:ph type="title"/>
          </p:nvPr>
        </p:nvSpPr>
        <p:spPr/>
        <p:txBody>
          <a:bodyPr/>
          <a:lstStyle/>
          <a:p>
            <a:r>
              <a:rPr lang="en-US" dirty="0"/>
              <a:t>Docker API</a:t>
            </a:r>
          </a:p>
        </p:txBody>
      </p:sp>
      <p:pic>
        <p:nvPicPr>
          <p:cNvPr id="187"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4220" y="2443234"/>
            <a:ext cx="409767" cy="40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01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down)">
                                      <p:cBhvr>
                                        <p:cTn id="15" dur="500"/>
                                        <p:tgtEl>
                                          <p:spTgt spid="183"/>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77778E-7 -3.7037E-6 L -0.19861 -0.03642 " pathEditMode="relative" rAng="0" ptsTypes="AA">
                                      <p:cBhvr>
                                        <p:cTn id="18" dur="2000" fill="hold"/>
                                        <p:tgtEl>
                                          <p:spTgt spid="180"/>
                                        </p:tgtEl>
                                        <p:attrNameLst>
                                          <p:attrName>ppt_x</p:attrName>
                                          <p:attrName>ppt_y</p:attrName>
                                        </p:attrNameLst>
                                      </p:cBhvr>
                                      <p:rCtr x="-9931" y="-2006"/>
                                    </p:animMotion>
                                  </p:childTnLst>
                                </p:cTn>
                              </p:par>
                              <p:par>
                                <p:cTn id="19" presetID="10" presetClass="entr" presetSubtype="0" fill="hold" nodeType="withEffect">
                                  <p:stCondLst>
                                    <p:cond delay="150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19861 -0.03642 L -0.37031 -0.05895 " pathEditMode="relative" rAng="0" ptsTypes="AA">
                                      <p:cBhvr>
                                        <p:cTn id="32" dur="2000" fill="hold"/>
                                        <p:tgtEl>
                                          <p:spTgt spid="180"/>
                                        </p:tgtEl>
                                        <p:attrNameLst>
                                          <p:attrName>ppt_x</p:attrName>
                                          <p:attrName>ppt_y</p:attrName>
                                        </p:attrNameLst>
                                      </p:cBhvr>
                                      <p:rCtr x="-8594" y="-1142"/>
                                    </p:animMotion>
                                  </p:childTnLst>
                                </p:cTn>
                              </p:par>
                              <p:par>
                                <p:cTn id="33" presetID="10" presetClass="entr" presetSubtype="0" fill="hold" nodeType="withEffect">
                                  <p:stCondLst>
                                    <p:cond delay="1300"/>
                                  </p:stCondLst>
                                  <p:childTnLst>
                                    <p:set>
                                      <p:cBhvr>
                                        <p:cTn id="34" dur="1" fill="hold">
                                          <p:stCondLst>
                                            <p:cond delay="0"/>
                                          </p:stCondLst>
                                        </p:cTn>
                                        <p:tgtEl>
                                          <p:spTgt spid="2063"/>
                                        </p:tgtEl>
                                        <p:attrNameLst>
                                          <p:attrName>style.visibility</p:attrName>
                                        </p:attrNameLst>
                                      </p:cBhvr>
                                      <p:to>
                                        <p:strVal val="visible"/>
                                      </p:to>
                                    </p:set>
                                    <p:animEffect transition="in" filter="fade">
                                      <p:cBhvr>
                                        <p:cTn id="35" dur="800"/>
                                        <p:tgtEl>
                                          <p:spTgt spid="2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4308873"/>
          </a:xfrm>
        </p:spPr>
        <p:txBody>
          <a:bodyPr>
            <a:normAutofit fontScale="62500" lnSpcReduction="20000"/>
          </a:bodyPr>
          <a:lstStyle/>
          <a:p>
            <a:pPr marL="2289175" indent="-2289175">
              <a:buNone/>
            </a:pPr>
            <a:r>
              <a:rPr lang="en-US" sz="3900" b="1" dirty="0">
                <a:solidFill>
                  <a:srgbClr val="0070C0"/>
                </a:solidFill>
              </a:rPr>
              <a:t>Vocabulary</a:t>
            </a:r>
          </a:p>
          <a:p>
            <a:pPr marL="2289175" indent="-2289175">
              <a:buNone/>
            </a:pPr>
            <a:r>
              <a:rPr lang="en-US" b="1" dirty="0"/>
              <a:t>Host</a:t>
            </a:r>
            <a:r>
              <a:rPr lang="en-US" dirty="0"/>
              <a:t>	A VM running the Docker Daemon to host a collection of Docker Containers</a:t>
            </a:r>
          </a:p>
          <a:p>
            <a:pPr marL="2289175" indent="-2289175">
              <a:buNone/>
            </a:pPr>
            <a:r>
              <a:rPr lang="en-US" b="1" dirty="0"/>
              <a:t>Client</a:t>
            </a:r>
            <a:r>
              <a:rPr lang="en-US" dirty="0"/>
              <a:t>	Where docker commands are executed </a:t>
            </a:r>
            <a:r>
              <a:rPr lang="en-US" baseline="30000" dirty="0"/>
              <a:t>(client/server)</a:t>
            </a:r>
          </a:p>
          <a:p>
            <a:pPr marL="2289175" indent="-2289175">
              <a:buNone/>
            </a:pPr>
            <a:r>
              <a:rPr lang="en-US" b="1" dirty="0"/>
              <a:t>Image </a:t>
            </a:r>
            <a:r>
              <a:rPr lang="en-US" dirty="0"/>
              <a:t>	An </a:t>
            </a:r>
            <a:r>
              <a:rPr lang="en-US" i="1" dirty="0"/>
              <a:t>ordered collection of filesystems* </a:t>
            </a:r>
            <a:r>
              <a:rPr lang="en-US" dirty="0"/>
              <a:t>to be used when instancing a container </a:t>
            </a:r>
            <a:r>
              <a:rPr lang="en-US" baseline="30000" dirty="0"/>
              <a:t>– * see layers, later on</a:t>
            </a:r>
          </a:p>
          <a:p>
            <a:pPr marL="2289175" indent="-2289175">
              <a:buNone/>
            </a:pPr>
            <a:r>
              <a:rPr lang="en-US" b="1" dirty="0"/>
              <a:t>Container </a:t>
            </a:r>
            <a:r>
              <a:rPr lang="en-US" dirty="0"/>
              <a:t>	A runtime instance of an image</a:t>
            </a:r>
          </a:p>
          <a:p>
            <a:pPr marL="2289175" indent="-2289175">
              <a:buNone/>
            </a:pPr>
            <a:r>
              <a:rPr lang="en-US" b="1" dirty="0"/>
              <a:t>Registry</a:t>
            </a:r>
            <a:r>
              <a:rPr lang="en-US" dirty="0"/>
              <a:t>	A collection of docker images</a:t>
            </a:r>
          </a:p>
          <a:p>
            <a:pPr marL="2289175" indent="-2289175">
              <a:buNone/>
            </a:pPr>
            <a:endParaRPr lang="en-US" sz="3900" b="1" dirty="0">
              <a:solidFill>
                <a:srgbClr val="0070C0"/>
              </a:solidFill>
            </a:endParaRPr>
          </a:p>
          <a:p>
            <a:pPr marL="2289175" indent="-2289175">
              <a:buNone/>
            </a:pPr>
            <a:r>
              <a:rPr lang="en-US" sz="3900" b="1" dirty="0">
                <a:solidFill>
                  <a:srgbClr val="0070C0"/>
                </a:solidFill>
              </a:rPr>
              <a:t>Commands</a:t>
            </a:r>
          </a:p>
          <a:p>
            <a:pPr marL="2289175" indent="-2289175">
              <a:buNone/>
            </a:pPr>
            <a:r>
              <a:rPr lang="en-US" b="1" dirty="0">
                <a:latin typeface="Consolas" panose="020B0609020204030204" pitchFamily="49" charset="0"/>
              </a:rPr>
              <a:t>Docker run</a:t>
            </a:r>
            <a:r>
              <a:rPr lang="en-US" dirty="0"/>
              <a:t>	The process of instancing an Image as a running container</a:t>
            </a:r>
          </a:p>
          <a:p>
            <a:pPr marL="2289175" indent="-2289175">
              <a:buNone/>
            </a:pPr>
            <a:r>
              <a:rPr lang="en-US" b="1" dirty="0">
                <a:latin typeface="Consolas" panose="020B0609020204030204" pitchFamily="49" charset="0"/>
              </a:rPr>
              <a:t>Docker search</a:t>
            </a:r>
            <a:r>
              <a:rPr lang="en-US" dirty="0"/>
              <a:t>	Searches the current registry</a:t>
            </a:r>
          </a:p>
          <a:p>
            <a:pPr marL="2289175" indent="-2289175">
              <a:buNone/>
            </a:pPr>
            <a:r>
              <a:rPr lang="en-US" b="1" dirty="0">
                <a:latin typeface="Consolas" panose="020B0609020204030204" pitchFamily="49" charset="0"/>
              </a:rPr>
              <a:t>Docker pull</a:t>
            </a:r>
            <a:r>
              <a:rPr lang="en-US" dirty="0"/>
              <a:t>	Pulls a Docker Image to your Docker Host cache</a:t>
            </a:r>
          </a:p>
          <a:p>
            <a:pPr marL="2289175" indent="-2289175">
              <a:buNone/>
            </a:pPr>
            <a:endParaRPr lang="en-US" dirty="0"/>
          </a:p>
        </p:txBody>
      </p:sp>
      <p:pic>
        <p:nvPicPr>
          <p:cNvPr id="5" name="Picture 8" descr="http://images.bwbx.io/cms/2014-04-01/0401_bschools_SAT_970-630x4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1850" y="1885950"/>
            <a:ext cx="1962150" cy="1308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4258922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38200" y="289322"/>
            <a:ext cx="7772400" cy="1102519"/>
          </a:xfrm>
        </p:spPr>
        <p:txBody>
          <a:bodyPr/>
          <a:lstStyle/>
          <a:p>
            <a:r>
              <a:rPr lang="en-US" dirty="0"/>
              <a:t>Building Docker Images</a:t>
            </a:r>
          </a:p>
        </p:txBody>
      </p:sp>
      <p:pic>
        <p:nvPicPr>
          <p:cNvPr id="4098" name="Picture 2" descr="http://www.globalsecurity.org/military/library/policy/army/fm/55-17/image136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09750"/>
            <a:ext cx="3651511" cy="2893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68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build</a:t>
            </a:r>
          </a:p>
        </p:txBody>
      </p:sp>
      <p:sp>
        <p:nvSpPr>
          <p:cNvPr id="2" name="Content Placeholder 1"/>
          <p:cNvSpPr>
            <a:spLocks noGrp="1"/>
          </p:cNvSpPr>
          <p:nvPr>
            <p:ph idx="1"/>
          </p:nvPr>
        </p:nvSpPr>
        <p:spPr>
          <a:xfrm>
            <a:off x="457200" y="962144"/>
            <a:ext cx="8686800" cy="3938001"/>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Code .</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build –t node-hello-world .</a:t>
            </a:r>
          </a:p>
          <a:p>
            <a:pPr marL="0" indent="0">
              <a:buNone/>
            </a:pPr>
            <a:r>
              <a:rPr lang="en-US" sz="1050" dirty="0">
                <a:solidFill>
                  <a:schemeClr val="tx1"/>
                </a:solidFill>
                <a:latin typeface="Lucida Console" panose="020B0609040504020204" pitchFamily="49" charset="0"/>
              </a:rPr>
              <a:t>Sending build context to Docker daemon 3.072 kB</a:t>
            </a:r>
          </a:p>
          <a:p>
            <a:pPr marL="0" indent="0">
              <a:buNone/>
            </a:pPr>
            <a:r>
              <a:rPr lang="en-US" sz="1050" dirty="0">
                <a:solidFill>
                  <a:schemeClr val="tx1"/>
                </a:solidFill>
                <a:latin typeface="Lucida Console" panose="020B0609040504020204" pitchFamily="49" charset="0"/>
              </a:rPr>
              <a:t>Step 1 : FROM node:0.12</a:t>
            </a:r>
          </a:p>
          <a:p>
            <a:pPr marL="0" indent="0">
              <a:buNone/>
            </a:pPr>
            <a:r>
              <a:rPr lang="en-US" sz="1050" dirty="0">
                <a:solidFill>
                  <a:schemeClr val="tx1"/>
                </a:solidFill>
                <a:latin typeface="Lucida Console" panose="020B0609040504020204" pitchFamily="49" charset="0"/>
              </a:rPr>
              <a:t> ---&gt; 0d09d339d757</a:t>
            </a:r>
          </a:p>
          <a:p>
            <a:pPr marL="0" indent="0">
              <a:buNone/>
            </a:pPr>
            <a:r>
              <a:rPr lang="en-US" sz="1050" dirty="0">
                <a:solidFill>
                  <a:schemeClr val="tx1"/>
                </a:solidFill>
                <a:latin typeface="Lucida Console" panose="020B0609040504020204" pitchFamily="49" charset="0"/>
              </a:rPr>
              <a:t>Step 2 : COPY server.js /server.js</a:t>
            </a:r>
          </a:p>
          <a:p>
            <a:pPr marL="0" indent="0">
              <a:buNone/>
            </a:pPr>
            <a:r>
              <a:rPr lang="en-US" sz="1050" dirty="0">
                <a:solidFill>
                  <a:schemeClr val="tx1"/>
                </a:solidFill>
                <a:latin typeface="Lucida Console" panose="020B0609040504020204" pitchFamily="49" charset="0"/>
              </a:rPr>
              <a:t> ---&gt; 900cefa8acd3</a:t>
            </a:r>
          </a:p>
          <a:p>
            <a:pPr marL="0" indent="0">
              <a:buNone/>
            </a:pPr>
            <a:r>
              <a:rPr lang="en-US" sz="1050" dirty="0">
                <a:solidFill>
                  <a:schemeClr val="tx1"/>
                </a:solidFill>
                <a:latin typeface="Lucida Console" panose="020B0609040504020204" pitchFamily="49" charset="0"/>
              </a:rPr>
              <a:t>Removing intermediate container 34e26d7b0734</a:t>
            </a:r>
          </a:p>
          <a:p>
            <a:pPr marL="0" indent="0">
              <a:buNone/>
            </a:pPr>
            <a:r>
              <a:rPr lang="en-US" sz="1050" dirty="0">
                <a:solidFill>
                  <a:schemeClr val="tx1"/>
                </a:solidFill>
                <a:latin typeface="Lucida Console" panose="020B0609040504020204" pitchFamily="49" charset="0"/>
              </a:rPr>
              <a:t>Step 3 : CMD node server.js</a:t>
            </a:r>
          </a:p>
          <a:p>
            <a:pPr marL="0" indent="0">
              <a:buNone/>
            </a:pPr>
            <a:r>
              <a:rPr lang="en-US" sz="1050" dirty="0">
                <a:solidFill>
                  <a:schemeClr val="tx1"/>
                </a:solidFill>
                <a:latin typeface="Lucida Console" panose="020B0609040504020204" pitchFamily="49" charset="0"/>
              </a:rPr>
              <a:t> ---&gt; Running in 91b08051fd43</a:t>
            </a:r>
          </a:p>
          <a:p>
            <a:pPr marL="0" indent="0">
              <a:buNone/>
            </a:pPr>
            <a:r>
              <a:rPr lang="en-US" sz="1050" dirty="0">
                <a:solidFill>
                  <a:schemeClr val="tx1"/>
                </a:solidFill>
                <a:latin typeface="Lucida Console" panose="020B0609040504020204" pitchFamily="49" charset="0"/>
              </a:rPr>
              <a:t> ---&gt; 06436eb3523e</a:t>
            </a:r>
          </a:p>
          <a:p>
            <a:pPr marL="0" indent="0">
              <a:buNone/>
            </a:pPr>
            <a:r>
              <a:rPr lang="en-US" sz="1050" dirty="0">
                <a:solidFill>
                  <a:schemeClr val="tx1"/>
                </a:solidFill>
                <a:latin typeface="Lucida Console" panose="020B0609040504020204" pitchFamily="49" charset="0"/>
              </a:rPr>
              <a:t>Removing intermediate container 91b08051fd43</a:t>
            </a:r>
          </a:p>
          <a:p>
            <a:pPr marL="0" indent="0">
              <a:buNone/>
            </a:pPr>
            <a:r>
              <a:rPr lang="en-US" sz="1050" dirty="0">
                <a:solidFill>
                  <a:schemeClr val="tx1"/>
                </a:solidFill>
                <a:latin typeface="Lucida Console" panose="020B0609040504020204" pitchFamily="49" charset="0"/>
              </a:rPr>
              <a:t>Successfully built 06436eb3523e</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images</a:t>
            </a:r>
          </a:p>
          <a:p>
            <a:pPr marL="0" indent="0">
              <a:buNone/>
            </a:pPr>
            <a:r>
              <a:rPr lang="en-US" sz="1050" u="sng" dirty="0">
                <a:solidFill>
                  <a:schemeClr val="tx1"/>
                </a:solidFill>
                <a:latin typeface="Lucida Console" panose="020B0609040504020204" pitchFamily="49" charset="0"/>
              </a:rPr>
              <a:t>REPOSITORY         TAG       IMAGE ID       CREATED         SIZE</a:t>
            </a:r>
          </a:p>
          <a:p>
            <a:pPr marL="0" indent="0">
              <a:buNone/>
            </a:pPr>
            <a:r>
              <a:rPr lang="en-US" sz="1050" dirty="0">
                <a:solidFill>
                  <a:schemeClr val="tx1"/>
                </a:solidFill>
                <a:latin typeface="Lucida Console" panose="020B0609040504020204" pitchFamily="49" charset="0"/>
              </a:rPr>
              <a:t>node-hello-world   latest    06436eb3523e   5 seconds ago   637.1 MB</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–d -p 80:8080 node-hello-world</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a:t>
            </a:r>
            <a:r>
              <a:rPr lang="en-US" sz="1050" b="1" dirty="0" err="1">
                <a:solidFill>
                  <a:srgbClr val="00B050"/>
                </a:solidFill>
                <a:latin typeface="Lucida Console" panose="020B0609040504020204" pitchFamily="49" charset="0"/>
              </a:rPr>
              <a:t>ps</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CONTAINER ID   IMAGE             COMMAND                 STATUS         PORTS               NAMES</a:t>
            </a:r>
          </a:p>
          <a:p>
            <a:pPr marL="0" indent="0">
              <a:buNone/>
            </a:pPr>
            <a:r>
              <a:rPr lang="en-US" sz="1050" b="1" dirty="0">
                <a:solidFill>
                  <a:schemeClr val="tx1"/>
                </a:solidFill>
                <a:latin typeface="Lucida Console" panose="020B0609040504020204" pitchFamily="49" charset="0"/>
              </a:rPr>
              <a:t>2b2430e1cd36   node-hello-world  "/bin/</a:t>
            </a:r>
            <a:r>
              <a:rPr lang="en-US" sz="1050" b="1" dirty="0" err="1">
                <a:solidFill>
                  <a:schemeClr val="tx1"/>
                </a:solidFill>
                <a:latin typeface="Lucida Console" panose="020B0609040504020204" pitchFamily="49" charset="0"/>
              </a:rPr>
              <a:t>sh</a:t>
            </a:r>
            <a:r>
              <a:rPr lang="en-US" sz="1050" b="1" dirty="0">
                <a:solidFill>
                  <a:schemeClr val="tx1"/>
                </a:solidFill>
                <a:latin typeface="Lucida Console" panose="020B0609040504020204" pitchFamily="49" charset="0"/>
              </a:rPr>
              <a:t> -c 'node </a:t>
            </a:r>
            <a:r>
              <a:rPr lang="en-US" sz="1050" b="1" dirty="0" err="1">
                <a:solidFill>
                  <a:schemeClr val="tx1"/>
                </a:solidFill>
                <a:latin typeface="Lucida Console" panose="020B0609040504020204" pitchFamily="49" charset="0"/>
              </a:rPr>
              <a:t>ser</a:t>
            </a:r>
            <a:r>
              <a:rPr lang="en-US" sz="1050" b="1" dirty="0">
                <a:solidFill>
                  <a:schemeClr val="tx1"/>
                </a:solidFill>
                <a:latin typeface="Lucida Console" panose="020B0609040504020204" pitchFamily="49" charset="0"/>
              </a:rPr>
              <a:t>"  Up 25 seconds  0.0.0.0:80-&gt;80/</a:t>
            </a:r>
            <a:r>
              <a:rPr lang="en-US" sz="1050" b="1" dirty="0" err="1">
                <a:solidFill>
                  <a:schemeClr val="tx1"/>
                </a:solidFill>
                <a:latin typeface="Lucida Console" panose="020B0609040504020204" pitchFamily="49" charset="0"/>
              </a:rPr>
              <a:t>tcp</a:t>
            </a:r>
            <a:r>
              <a:rPr lang="en-US" sz="1050" b="1" dirty="0">
                <a:solidFill>
                  <a:schemeClr val="tx1"/>
                </a:solidFill>
                <a:latin typeface="Lucida Console" panose="020B0609040504020204" pitchFamily="49" charset="0"/>
              </a:rPr>
              <a:t>  </a:t>
            </a:r>
            <a:r>
              <a:rPr lang="en-US" sz="1050" b="1" dirty="0" err="1">
                <a:solidFill>
                  <a:schemeClr val="tx1"/>
                </a:solidFill>
                <a:latin typeface="Lucida Console" panose="020B0609040504020204" pitchFamily="49" charset="0"/>
              </a:rPr>
              <a:t>cranky_austin</a:t>
            </a:r>
            <a:endParaRPr lang="en-US" sz="1050" b="1"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4220893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28" name="Group 27"/>
          <p:cNvGrpSpPr/>
          <p:nvPr/>
        </p:nvGrpSpPr>
        <p:grpSpPr>
          <a:xfrm>
            <a:off x="6079086" y="2557154"/>
            <a:ext cx="417984" cy="417984"/>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304799" y="3058449"/>
            <a:ext cx="2514601" cy="1562100"/>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000101011101110110</a:t>
              </a:r>
            </a:p>
            <a:p>
              <a:pPr algn="ctr"/>
              <a:r>
                <a:rPr lang="en-US" b="1" dirty="0">
                  <a:solidFill>
                    <a:schemeClr val="bg1"/>
                  </a:solidFill>
                </a:rPr>
                <a:t>server.js</a:t>
              </a:r>
            </a:p>
            <a:p>
              <a:pPr algn="ctr"/>
              <a:r>
                <a:rPr lang="en-US" sz="1200" dirty="0">
                  <a:solidFill>
                    <a:schemeClr val="bg1"/>
                  </a:solidFill>
                </a:rPr>
                <a:t>111010111011011010</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19" name="Group 18"/>
          <p:cNvGrpSpPr/>
          <p:nvPr/>
        </p:nvGrpSpPr>
        <p:grpSpPr>
          <a:xfrm>
            <a:off x="277006" y="1101977"/>
            <a:ext cx="2514600" cy="1753030"/>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162590" y="1885955"/>
            <a:ext cx="409767" cy="835078"/>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87956" y="1885955"/>
            <a:ext cx="409767" cy="835078"/>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575273"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89747"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3274878" y="42334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build</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903110" y="2183300"/>
            <a:ext cx="1512118" cy="989449"/>
            <a:chOff x="3212282" y="2183300"/>
            <a:chExt cx="1512118" cy="989449"/>
          </a:xfrm>
        </p:grpSpPr>
        <p:sp>
          <p:nvSpPr>
            <p:cNvPr id="23" name="Snip Single Corner Rectangle 22"/>
            <p:cNvSpPr/>
            <p:nvPr/>
          </p:nvSpPr>
          <p:spPr>
            <a:xfrm>
              <a:off x="3212282" y="2295112"/>
              <a:ext cx="1512118" cy="877637"/>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a:solidFill>
                    <a:srgbClr val="0070C0"/>
                  </a:solidFill>
                </a:rPr>
                <a:t>FROM </a:t>
              </a:r>
              <a:r>
                <a:rPr lang="en-US" sz="1050">
                  <a:solidFill>
                    <a:schemeClr val="bg1"/>
                  </a:solidFill>
                </a:rPr>
                <a:t>node:0.12</a:t>
              </a:r>
            </a:p>
            <a:p>
              <a:r>
                <a:rPr lang="en-US" sz="1050" b="1">
                  <a:solidFill>
                    <a:srgbClr val="0070C0"/>
                  </a:solidFill>
                </a:rPr>
                <a:t>COPY</a:t>
              </a:r>
              <a:r>
                <a:rPr lang="en-US" sz="1050">
                  <a:solidFill>
                    <a:schemeClr val="bg1"/>
                  </a:solidFill>
                </a:rPr>
                <a:t> server.js /server.js</a:t>
              </a:r>
            </a:p>
            <a:p>
              <a:r>
                <a:rPr lang="en-US" sz="1050" b="1">
                  <a:solidFill>
                    <a:srgbClr val="0070C0"/>
                  </a:solidFill>
                </a:rPr>
                <a:t>CMD </a:t>
              </a:r>
              <a:r>
                <a:rPr lang="en-US" sz="1050">
                  <a:solidFill>
                    <a:schemeClr val="bg1"/>
                  </a:solidFill>
                </a:rPr>
                <a:t>node server.js</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4303249" y="1743688"/>
            <a:ext cx="471499" cy="230265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2801727" y="2766146"/>
            <a:ext cx="3277359" cy="76146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0568" y="2311265"/>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3276600" y="4476750"/>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sp>
        <p:nvSpPr>
          <p:cNvPr id="73" name="Flowchart: Alternate Process 72"/>
          <p:cNvSpPr/>
          <p:nvPr/>
        </p:nvSpPr>
        <p:spPr>
          <a:xfrm>
            <a:off x="3274878" y="47287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push</a:t>
            </a:r>
          </a:p>
        </p:txBody>
      </p:sp>
      <p:grpSp>
        <p:nvGrpSpPr>
          <p:cNvPr id="74" name="Group 73"/>
          <p:cNvGrpSpPr/>
          <p:nvPr/>
        </p:nvGrpSpPr>
        <p:grpSpPr>
          <a:xfrm>
            <a:off x="6079086" y="2557154"/>
            <a:ext cx="417984" cy="417984"/>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6079086" y="2557154"/>
            <a:ext cx="417984" cy="417984"/>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2976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5E-6 2.46914E-6 L 0.49636 -0.04784 " pathEditMode="relative" rAng="0" ptsTypes="AA">
                                      <p:cBhvr>
                                        <p:cTn id="18" dur="2000" fill="hold"/>
                                        <p:tgtEl>
                                          <p:spTgt spid="51"/>
                                        </p:tgtEl>
                                        <p:attrNameLst>
                                          <p:attrName>ppt_x</p:attrName>
                                          <p:attrName>ppt_y</p:attrName>
                                        </p:attrNameLst>
                                      </p:cBhvr>
                                      <p:rCtr x="24809" y="-2407"/>
                                    </p:animMotion>
                                  </p:childTnLst>
                                </p:cTn>
                              </p:par>
                              <p:par>
                                <p:cTn id="19" presetID="10" presetClass="entr" presetSubtype="0" fill="hold" grpId="0" nodeType="withEffect">
                                  <p:stCondLst>
                                    <p:cond delay="150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5"/>
                                        </p:tgtEl>
                                      </p:cBhvr>
                                    </p:animEffect>
                                    <p:set>
                                      <p:cBhvr>
                                        <p:cTn id="35" dur="1" fill="hold">
                                          <p:stCondLst>
                                            <p:cond delay="499"/>
                                          </p:stCondLst>
                                        </p:cTn>
                                        <p:tgtEl>
                                          <p:spTgt spid="2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8"/>
                                        </p:tgtEl>
                                      </p:cBhvr>
                                    </p:animEffect>
                                    <p:set>
                                      <p:cBhvr>
                                        <p:cTn id="38" dur="1" fill="hold">
                                          <p:stCondLst>
                                            <p:cond delay="499"/>
                                          </p:stCondLst>
                                        </p:cTn>
                                        <p:tgtEl>
                                          <p:spTgt spid="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childTnLst>
                          </p:cTn>
                        </p:par>
                        <p:par>
                          <p:cTn id="52" fill="hold">
                            <p:stCondLst>
                              <p:cond delay="1500"/>
                            </p:stCondLst>
                            <p:childTnLst>
                              <p:par>
                                <p:cTn id="53" presetID="42" presetClass="path" presetSubtype="0" accel="50000" decel="50000" fill="hold" nodeType="afterEffect">
                                  <p:stCondLst>
                                    <p:cond delay="0"/>
                                  </p:stCondLst>
                                  <p:childTnLst>
                                    <p:animMotion origin="layout" path="M -3.61111E-6 -4.32099E-6 L -0.13593 -0.0895 " pathEditMode="relative" rAng="0" ptsTypes="AA">
                                      <p:cBhvr>
                                        <p:cTn id="54" dur="2000" fill="hold"/>
                                        <p:tgtEl>
                                          <p:spTgt spid="77"/>
                                        </p:tgtEl>
                                        <p:attrNameLst>
                                          <p:attrName>ppt_x</p:attrName>
                                          <p:attrName>ppt_y</p:attrName>
                                        </p:attrNameLst>
                                      </p:cBhvr>
                                      <p:rCtr x="-6806" y="-4475"/>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00"/>
                                        <p:tgtEl>
                                          <p:spTgt spid="25"/>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childTnLst>
                          </p:cTn>
                        </p:par>
                        <p:par>
                          <p:cTn id="68" fill="hold">
                            <p:stCondLst>
                              <p:cond delay="1500"/>
                            </p:stCondLst>
                            <p:childTnLst>
                              <p:par>
                                <p:cTn id="69" presetID="42" presetClass="path" presetSubtype="0" accel="50000" decel="50000" fill="hold" nodeType="afterEffect">
                                  <p:stCondLst>
                                    <p:cond delay="0"/>
                                  </p:stCondLst>
                                  <p:childTnLst>
                                    <p:animMotion origin="layout" path="M -3.61111E-6 -4.32099E-6 L 0.15365 -0.17901 " pathEditMode="relative" rAng="0" ptsTypes="AA">
                                      <p:cBhvr>
                                        <p:cTn id="70"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push</a:t>
            </a:r>
          </a:p>
        </p:txBody>
      </p:sp>
      <p:sp>
        <p:nvSpPr>
          <p:cNvPr id="2" name="Content Placeholder 1"/>
          <p:cNvSpPr>
            <a:spLocks noGrp="1"/>
          </p:cNvSpPr>
          <p:nvPr>
            <p:ph idx="1"/>
          </p:nvPr>
        </p:nvSpPr>
        <p:spPr>
          <a:xfrm>
            <a:off x="457200" y="962144"/>
            <a:ext cx="8686800" cy="2839239"/>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login</a:t>
            </a:r>
          </a:p>
          <a:p>
            <a:pPr marL="0" indent="0">
              <a:buNone/>
            </a:pPr>
            <a:r>
              <a:rPr lang="en-US" sz="1050" dirty="0">
                <a:solidFill>
                  <a:schemeClr val="tx1"/>
                </a:solidFill>
                <a:latin typeface="Lucida Console" panose="020B0609040504020204" pitchFamily="49" charset="0"/>
              </a:rPr>
              <a:t>Username (</a:t>
            </a:r>
            <a:r>
              <a:rPr lang="en-US" sz="1050" dirty="0" err="1">
                <a:solidFill>
                  <a:schemeClr val="tx1"/>
                </a:solidFill>
                <a:latin typeface="Lucida Console" panose="020B0609040504020204" pitchFamily="49" charset="0"/>
              </a:rPr>
              <a:t>stevelasker</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Password:</a:t>
            </a:r>
          </a:p>
          <a:p>
            <a:pPr marL="0" indent="0">
              <a:buNone/>
            </a:pPr>
            <a:r>
              <a:rPr lang="en-US" sz="1050" dirty="0">
                <a:solidFill>
                  <a:schemeClr val="tx1"/>
                </a:solidFill>
                <a:latin typeface="Lucida Console" panose="020B0609040504020204" pitchFamily="49" charset="0"/>
              </a:rPr>
              <a:t>WARNING: login credentials saved in C:\Users\SteveLas\.docker\config.json</a:t>
            </a:r>
          </a:p>
          <a:p>
            <a:pPr marL="0" indent="0">
              <a:buNone/>
            </a:pPr>
            <a:r>
              <a:rPr lang="en-US" sz="1050" dirty="0">
                <a:solidFill>
                  <a:schemeClr val="tx1"/>
                </a:solidFill>
                <a:latin typeface="Lucida Console" panose="020B0609040504020204" pitchFamily="49" charset="0"/>
              </a:rPr>
              <a:t>Login Succeeded</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tag node-hello-world </a:t>
            </a:r>
            <a:r>
              <a:rPr lang="en-US" sz="1050" b="1" dirty="0" err="1">
                <a:solidFill>
                  <a:srgbClr val="00B050"/>
                </a:solidFill>
                <a:latin typeface="Lucida Console" panose="020B0609040504020204" pitchFamily="49" charset="0"/>
              </a:rPr>
              <a:t>stevelasker</a:t>
            </a:r>
            <a:r>
              <a:rPr lang="en-US" sz="1050" b="1" dirty="0">
                <a:solidFill>
                  <a:srgbClr val="00B050"/>
                </a:solidFill>
                <a:latin typeface="Lucida Console" panose="020B0609040504020204" pitchFamily="49" charset="0"/>
              </a:rPr>
              <a:t>/node-hello-world:v1</a:t>
            </a:r>
          </a:p>
          <a:p>
            <a:pPr marL="0" lvl="0" indent="0">
              <a:spcBef>
                <a:spcPts val="0"/>
              </a:spcBef>
              <a:buNone/>
            </a:pPr>
            <a:r>
              <a:rPr lang="en-US" sz="1050" dirty="0">
                <a:solidFill>
                  <a:prstClr val="white"/>
                </a:solidFill>
                <a:latin typeface="Lucida Console" panose="020B0609040504020204" pitchFamily="49" charset="0"/>
              </a:rPr>
              <a:t>The push refers to a repository [docker.io/</a:t>
            </a:r>
            <a:r>
              <a:rPr lang="en-US" sz="1050" dirty="0" err="1">
                <a:solidFill>
                  <a:prstClr val="white"/>
                </a:solidFill>
                <a:latin typeface="Lucida Console" panose="020B0609040504020204" pitchFamily="49" charset="0"/>
              </a:rPr>
              <a:t>stevelasker</a:t>
            </a:r>
            <a:r>
              <a:rPr lang="en-US" sz="1050" dirty="0">
                <a:solidFill>
                  <a:prstClr val="white"/>
                </a:solidFill>
                <a:latin typeface="Lucida Console" panose="020B0609040504020204" pitchFamily="49" charset="0"/>
              </a:rPr>
              <a:t>/node-hello-world]</a:t>
            </a:r>
          </a:p>
          <a:p>
            <a:pPr marL="0" lvl="0" indent="0">
              <a:spcBef>
                <a:spcPts val="0"/>
              </a:spcBef>
              <a:buNone/>
            </a:pPr>
            <a:r>
              <a:rPr lang="en-US" sz="1050" dirty="0">
                <a:solidFill>
                  <a:prstClr val="white"/>
                </a:solidFill>
                <a:latin typeface="Lucida Console" panose="020B0609040504020204" pitchFamily="49" charset="0"/>
              </a:rPr>
              <a:t>5f70bf18a086: Pushed</a:t>
            </a:r>
          </a:p>
          <a:p>
            <a:pPr marL="0" lvl="0" indent="0">
              <a:spcBef>
                <a:spcPts val="0"/>
              </a:spcBef>
              <a:buNone/>
            </a:pPr>
            <a:r>
              <a:rPr lang="en-US" sz="1050" dirty="0">
                <a:solidFill>
                  <a:prstClr val="white"/>
                </a:solidFill>
                <a:latin typeface="Lucida Console" panose="020B0609040504020204" pitchFamily="49" charset="0"/>
              </a:rPr>
              <a:t>b97375f965df: Layer already exists</a:t>
            </a:r>
          </a:p>
          <a:p>
            <a:pPr marL="0" lvl="0" indent="0">
              <a:spcBef>
                <a:spcPts val="0"/>
              </a:spcBef>
              <a:buNone/>
            </a:pPr>
            <a:r>
              <a:rPr lang="en-US" sz="1050" dirty="0">
                <a:solidFill>
                  <a:prstClr val="white"/>
                </a:solidFill>
                <a:latin typeface="Lucida Console" panose="020B0609040504020204" pitchFamily="49" charset="0"/>
              </a:rPr>
              <a:t>ba7a5ba43daa: Pushed</a:t>
            </a:r>
          </a:p>
          <a:p>
            <a:pPr marL="0" lvl="0" indent="0">
              <a:spcBef>
                <a:spcPts val="0"/>
              </a:spcBef>
              <a:buNone/>
            </a:pPr>
            <a:r>
              <a:rPr lang="en-US" sz="1050" dirty="0">
                <a:solidFill>
                  <a:prstClr val="white"/>
                </a:solidFill>
                <a:latin typeface="Lucida Console" panose="020B0609040504020204" pitchFamily="49" charset="0"/>
              </a:rPr>
              <a:t>ca3a6ab52687: Pushed</a:t>
            </a:r>
          </a:p>
          <a:p>
            <a:pPr marL="0" lvl="0" indent="0">
              <a:spcBef>
                <a:spcPts val="0"/>
              </a:spcBef>
              <a:buNone/>
            </a:pPr>
            <a:r>
              <a:rPr lang="en-US" sz="1050" dirty="0">
                <a:solidFill>
                  <a:prstClr val="white"/>
                </a:solidFill>
                <a:latin typeface="Lucida Console" panose="020B0609040504020204" pitchFamily="49" charset="0"/>
              </a:rPr>
              <a:t>162da15b5454: Pushing [==========================================&gt;        ] 103.5 MB/122.6 MB</a:t>
            </a:r>
          </a:p>
          <a:p>
            <a:pPr marL="0" indent="0">
              <a:spcBef>
                <a:spcPts val="0"/>
              </a:spcBef>
              <a:buNone/>
            </a:pPr>
            <a:r>
              <a:rPr lang="en-US" sz="1050" dirty="0">
                <a:solidFill>
                  <a:prstClr val="white"/>
                </a:solidFill>
                <a:latin typeface="Lucida Console" panose="020B0609040504020204" pitchFamily="49" charset="0"/>
              </a:rPr>
              <a:t>162da15b5454: Pushing [================================&gt;                  ] 9.201 MB/44.41 MB</a:t>
            </a:r>
          </a:p>
          <a:p>
            <a:pPr marL="0" lvl="0" indent="0">
              <a:spcBef>
                <a:spcPts val="0"/>
              </a:spcBef>
              <a:buNone/>
            </a:pPr>
            <a:r>
              <a:rPr lang="en-US" sz="1050" dirty="0">
                <a:solidFill>
                  <a:prstClr val="white"/>
                </a:solidFill>
                <a:latin typeface="Lucida Console" panose="020B0609040504020204" pitchFamily="49" charset="0"/>
              </a:rPr>
              <a:t>4badccf8a533: Retrying in 8 seconds</a:t>
            </a:r>
          </a:p>
          <a:p>
            <a:pPr marL="0" lvl="0" indent="0">
              <a:spcBef>
                <a:spcPts val="0"/>
              </a:spcBef>
              <a:buNone/>
            </a:pPr>
            <a:r>
              <a:rPr lang="en-US" sz="1050" dirty="0">
                <a:solidFill>
                  <a:prstClr val="white"/>
                </a:solidFill>
                <a:latin typeface="Lucida Console" panose="020B0609040504020204" pitchFamily="49" charset="0"/>
              </a:rPr>
              <a:t>ddef881aeaff: Waiting</a:t>
            </a:r>
          </a:p>
          <a:p>
            <a:pPr marL="0" lvl="0" indent="0">
              <a:spcBef>
                <a:spcPts val="0"/>
              </a:spcBef>
              <a:buNone/>
            </a:pPr>
            <a:r>
              <a:rPr lang="en-US" sz="1050" dirty="0">
                <a:solidFill>
                  <a:schemeClr val="tx1"/>
                </a:solidFill>
                <a:latin typeface="Lucida Console" panose="020B0609040504020204" pitchFamily="49" charset="0"/>
              </a:rPr>
              <a:t>v1: digest: sha256:71acc144df8563d7f319e5c65108490501a8a67364db5517db792d721d92dfc0 size: 8203</a:t>
            </a:r>
          </a:p>
        </p:txBody>
      </p:sp>
    </p:spTree>
    <p:extLst>
      <p:ext uri="{BB962C8B-B14F-4D97-AF65-F5344CB8AC3E}">
        <p14:creationId xmlns:p14="http://schemas.microsoft.com/office/powerpoint/2010/main" val="4051821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4308873"/>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Dockerfile</a:t>
            </a:r>
            <a:r>
              <a:rPr lang="en-US" sz="1400" dirty="0">
                <a:solidFill>
                  <a:prstClr val="black"/>
                </a:solidFill>
              </a:rPr>
              <a:t>	Commands to build a Docker image </a:t>
            </a:r>
          </a:p>
          <a:p>
            <a:pPr marL="2289175" indent="-2289175">
              <a:buNone/>
            </a:pPr>
            <a:r>
              <a:rPr lang="en-US" sz="1400" b="1" dirty="0">
                <a:solidFill>
                  <a:prstClr val="black"/>
                </a:solidFill>
              </a:rPr>
              <a:t>Tag</a:t>
            </a:r>
            <a:r>
              <a:rPr lang="en-US" sz="1400" dirty="0">
                <a:solidFill>
                  <a:prstClr val="black"/>
                </a:solidFill>
              </a:rPr>
              <a:t>	A version identifier for an image, plus the registry name</a:t>
            </a:r>
            <a:br>
              <a:rPr lang="en-US" sz="1400" dirty="0">
                <a:solidFill>
                  <a:prstClr val="black"/>
                </a:solidFill>
              </a:rPr>
            </a:br>
            <a:r>
              <a:rPr lang="en-US" sz="1400" dirty="0">
                <a:solidFill>
                  <a:prstClr val="black"/>
                </a:solidFill>
                <a:latin typeface="Consolas" panose="020B0609020204030204" pitchFamily="49" charset="0"/>
              </a:rPr>
              <a:t>docker tag [</a:t>
            </a:r>
            <a:r>
              <a:rPr lang="en-US" sz="1400" dirty="0" err="1">
                <a:solidFill>
                  <a:prstClr val="black"/>
                </a:solidFill>
                <a:latin typeface="Consolas" panose="020B0609020204030204" pitchFamily="49" charset="0"/>
              </a:rPr>
              <a:t>registrypath</a:t>
            </a:r>
            <a:r>
              <a:rPr lang="en-US" sz="1400" dirty="0">
                <a:solidFill>
                  <a:prstClr val="black"/>
                </a:solidFill>
                <a:latin typeface="Consolas" panose="020B0609020204030204" pitchFamily="49" charset="0"/>
              </a:rPr>
              <a:t>]/image:[version]</a:t>
            </a:r>
            <a:endParaRPr lang="en-US" sz="1800" b="1" dirty="0">
              <a:solidFill>
                <a:srgbClr val="0070C0"/>
              </a:solidFill>
              <a:latin typeface="Consolas" panose="020B0609020204030204" pitchFamily="49" charset="0"/>
            </a:endParaRP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chemeClr val="tx1">
                    <a:lumMod val="75000"/>
                  </a:schemeClr>
                </a:solidFill>
                <a:latin typeface="Consolas" panose="020B0609020204030204" pitchFamily="49" charset="0"/>
              </a:rPr>
              <a:t>Docker search</a:t>
            </a:r>
            <a:r>
              <a:rPr lang="en-US" sz="1400" dirty="0">
                <a:solidFill>
                  <a:schemeClr val="tx1">
                    <a:lumMod val="75000"/>
                  </a:schemeClr>
                </a:solidFill>
              </a:rPr>
              <a:t>	Searches the current registry</a:t>
            </a:r>
          </a:p>
          <a:p>
            <a:pPr marL="2289175" indent="-2289175">
              <a:buNone/>
            </a:pPr>
            <a:r>
              <a:rPr lang="en-US" sz="1400" b="1" dirty="0">
                <a:solidFill>
                  <a:schemeClr val="tx1">
                    <a:lumMod val="75000"/>
                  </a:schemeClr>
                </a:solidFill>
                <a:latin typeface="Consolas" panose="020B0609020204030204" pitchFamily="49" charset="0"/>
              </a:rPr>
              <a:t>Docker pull</a:t>
            </a:r>
            <a:r>
              <a:rPr lang="en-US" sz="1400" dirty="0">
                <a:solidFill>
                  <a:schemeClr val="tx1">
                    <a:lumMod val="75000"/>
                  </a:schemeClr>
                </a:solidFill>
              </a:rPr>
              <a:t>	Pulls a Docker Image to your Docker Host cache</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latin typeface="Consolas" panose="020B0609020204030204" pitchFamily="49" charset="0"/>
              </a:rPr>
              <a:t>Docker login</a:t>
            </a:r>
            <a:r>
              <a:rPr lang="en-US" sz="1400" dirty="0"/>
              <a:t>	Logs into the registry so you can push images</a:t>
            </a:r>
          </a:p>
          <a:p>
            <a:pPr marL="2289175" indent="-2289175">
              <a:buNone/>
            </a:pPr>
            <a:r>
              <a:rPr lang="en-US" sz="1400" b="1" dirty="0">
                <a:latin typeface="Consolas" panose="020B0609020204030204" pitchFamily="49" charset="0"/>
              </a:rPr>
              <a:t>Docker build</a:t>
            </a:r>
            <a:r>
              <a:rPr lang="en-US" sz="1400" dirty="0"/>
              <a:t>	Creates an image, using a dockerfile as the definition</a:t>
            </a:r>
          </a:p>
          <a:p>
            <a:pPr marL="2289175" indent="-2289175">
              <a:buNone/>
            </a:pPr>
            <a:r>
              <a:rPr lang="en-US" sz="1400" b="1" dirty="0">
                <a:latin typeface="Consolas" panose="020B0609020204030204" pitchFamily="49" charset="0"/>
              </a:rPr>
              <a:t>Docker tag</a:t>
            </a:r>
            <a:r>
              <a:rPr lang="en-US" sz="1400" dirty="0"/>
              <a:t>	Renames an image: [</a:t>
            </a:r>
            <a:r>
              <a:rPr lang="en-US" sz="1400" dirty="0" err="1"/>
              <a:t>registryname</a:t>
            </a:r>
            <a:r>
              <a:rPr lang="en-US" sz="1400" dirty="0"/>
              <a:t>]/[user]/[</a:t>
            </a:r>
            <a:r>
              <a:rPr lang="en-US" sz="1400" dirty="0" err="1"/>
              <a:t>imagename</a:t>
            </a:r>
            <a:r>
              <a:rPr lang="en-US" sz="1400" dirty="0"/>
              <a:t>]:[tag]</a:t>
            </a:r>
          </a:p>
          <a:p>
            <a:pPr marL="2289175" indent="-2289175">
              <a:buNone/>
            </a:pPr>
            <a:r>
              <a:rPr lang="en-US" sz="1400" b="1" dirty="0">
                <a:latin typeface="Consolas" panose="020B0609020204030204" pitchFamily="49" charset="0"/>
              </a:rPr>
              <a:t>Docker push</a:t>
            </a:r>
            <a:r>
              <a:rPr lang="en-US" sz="1400" dirty="0"/>
              <a:t>	Pushes an image to a registry</a:t>
            </a:r>
          </a:p>
        </p:txBody>
      </p:sp>
      <p:pic>
        <p:nvPicPr>
          <p:cNvPr id="5" name="Picture 8" descr="http://images.bwbx.io/cms/2014-04-01/0401_bschools_SAT_970-630x4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1850" y="1657350"/>
            <a:ext cx="1962150" cy="1308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3383867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3276600" y="2571750"/>
            <a:ext cx="47339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a:solidFill>
                  <a:srgbClr val="1F497D"/>
                </a:solidFill>
                <a:latin typeface="Arial" charset="0"/>
                <a:cs typeface="+mn-cs"/>
              </a:rPr>
              <a:t>Steve Lasker</a:t>
            </a:r>
            <a:endParaRPr lang="en-US" sz="2800" b="1" dirty="0">
              <a:solidFill>
                <a:srgbClr val="1F497D"/>
              </a:solidFill>
              <a:latin typeface="Arial" charset="0"/>
              <a:cs typeface="+mn-cs"/>
            </a:endParaRPr>
          </a:p>
          <a:p>
            <a:pPr algn="r">
              <a:defRPr/>
            </a:pPr>
            <a:r>
              <a:rPr lang="en-US" sz="2000" b="1" dirty="0">
                <a:solidFill>
                  <a:srgbClr val="1F497D"/>
                </a:solidFill>
                <a:latin typeface="Arial" charset="0"/>
              </a:rPr>
              <a:t>Program Manager</a:t>
            </a:r>
          </a:p>
          <a:p>
            <a:pPr algn="r">
              <a:defRPr/>
            </a:pPr>
            <a:r>
              <a:rPr lang="en-US" sz="2000" b="1" dirty="0">
                <a:solidFill>
                  <a:srgbClr val="1F497D"/>
                </a:solidFill>
                <a:latin typeface="Arial" charset="0"/>
              </a:rPr>
              <a:t>Microsoft </a:t>
            </a:r>
            <a:br>
              <a:rPr lang="en-US" sz="2000" b="1" dirty="0">
                <a:solidFill>
                  <a:srgbClr val="1F497D"/>
                </a:solidFill>
                <a:latin typeface="Arial" charset="0"/>
              </a:rPr>
            </a:br>
            <a:r>
              <a:rPr lang="en-US" sz="2000" b="1" dirty="0">
                <a:solidFill>
                  <a:srgbClr val="1F497D"/>
                </a:solidFill>
                <a:latin typeface="Arial" charset="0"/>
              </a:rPr>
              <a:t>Azure Developer Experiences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accent1"/>
                </a:solidFill>
                <a:latin typeface="Arial" charset="0"/>
              </a:rPr>
              <a:t>Level: 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400" b="1" dirty="0">
                <a:solidFill>
                  <a:schemeClr val="accent2"/>
                </a:solidFill>
                <a:effectLst/>
              </a:rPr>
              <a:t>Docker and Azure</a:t>
            </a:r>
          </a:p>
        </p:txBody>
      </p:sp>
      <p:pic>
        <p:nvPicPr>
          <p:cNvPr id="3074" name="Picture 2" descr="http://blogs.technet.com/cfs-file.ashx/__key/communityserver-blogs-components-weblogfiles/00-00-00-99-63/docker_2D00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895350"/>
            <a:ext cx="1752600" cy="147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8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a:t>
            </a:r>
          </a:p>
        </p:txBody>
      </p:sp>
      <p:sp>
        <p:nvSpPr>
          <p:cNvPr id="3" name="Content Placeholder 2"/>
          <p:cNvSpPr>
            <a:spLocks noGrp="1"/>
          </p:cNvSpPr>
          <p:nvPr>
            <p:ph idx="1"/>
          </p:nvPr>
        </p:nvSpPr>
        <p:spPr/>
        <p:txBody>
          <a:bodyPr>
            <a:normAutofit fontScale="92500" lnSpcReduction="20000"/>
          </a:bodyPr>
          <a:lstStyle/>
          <a:p>
            <a:r>
              <a:rPr lang="en-US" dirty="0"/>
              <a:t>Pulled and instanced images, running as containers</a:t>
            </a:r>
          </a:p>
          <a:p>
            <a:r>
              <a:rPr lang="en-US" dirty="0"/>
              <a:t>Built our own image</a:t>
            </a:r>
          </a:p>
          <a:p>
            <a:r>
              <a:rPr lang="en-US" dirty="0"/>
              <a:t>Run it multiple times, on different ports</a:t>
            </a:r>
          </a:p>
          <a:p>
            <a:r>
              <a:rPr lang="en-US" dirty="0"/>
              <a:t>Tagged it for my repository</a:t>
            </a:r>
          </a:p>
          <a:p>
            <a:r>
              <a:rPr lang="en-US" dirty="0"/>
              <a:t>Pushed it to my repository</a:t>
            </a:r>
          </a:p>
          <a:p>
            <a:r>
              <a:rPr lang="en-US" dirty="0"/>
              <a:t>A few parking lot issues to cover…</a:t>
            </a:r>
          </a:p>
          <a:p>
            <a:endParaRPr lang="en-US" dirty="0"/>
          </a:p>
        </p:txBody>
      </p:sp>
    </p:spTree>
    <p:extLst>
      <p:ext uri="{BB962C8B-B14F-4D97-AF65-F5344CB8AC3E}">
        <p14:creationId xmlns:p14="http://schemas.microsoft.com/office/powerpoint/2010/main" val="3505232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405866" y="869092"/>
            <a:ext cx="5461534" cy="4141058"/>
            <a:chOff x="4156030" y="3448050"/>
            <a:chExt cx="5304065" cy="4026390"/>
          </a:xfrm>
        </p:grpSpPr>
        <p:sp>
          <p:nvSpPr>
            <p:cNvPr id="105" name="Rectangle 104"/>
            <p:cNvSpPr/>
            <p:nvPr/>
          </p:nvSpPr>
          <p:spPr>
            <a:xfrm>
              <a:off x="4156030" y="3562349"/>
              <a:ext cx="5304065" cy="3912091"/>
            </a:xfrm>
            <a:prstGeom prst="rect">
              <a:avLst/>
            </a:prstGeom>
            <a:solidFill>
              <a:srgbClr val="D4DCE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lowchart: Alternate Process 10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rPr>
                <a:t>Host OS</a:t>
              </a:r>
            </a:p>
          </p:txBody>
        </p:sp>
      </p:grpSp>
      <p:sp>
        <p:nvSpPr>
          <p:cNvPr id="2" name="Title 1"/>
          <p:cNvSpPr>
            <a:spLocks noGrp="1"/>
          </p:cNvSpPr>
          <p:nvPr>
            <p:ph type="title"/>
          </p:nvPr>
        </p:nvSpPr>
        <p:spPr/>
        <p:txBody>
          <a:bodyPr/>
          <a:lstStyle/>
          <a:p>
            <a:r>
              <a:rPr lang="en-US" dirty="0"/>
              <a:t>Networking</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609600" y="1352550"/>
            <a:ext cx="3733800" cy="3200400"/>
            <a:chOff x="4156030" y="3448050"/>
            <a:chExt cx="3626146" cy="3111779"/>
          </a:xfrm>
        </p:grpSpPr>
        <p:sp>
          <p:nvSpPr>
            <p:cNvPr id="5" name="Rectangle 4"/>
            <p:cNvSpPr/>
            <p:nvPr/>
          </p:nvSpPr>
          <p:spPr>
            <a:xfrm>
              <a:off x="4156030" y="3562349"/>
              <a:ext cx="3626146" cy="299748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10" name="Group 9"/>
          <p:cNvGrpSpPr/>
          <p:nvPr/>
        </p:nvGrpSpPr>
        <p:grpSpPr>
          <a:xfrm>
            <a:off x="945827" y="2823841"/>
            <a:ext cx="1135636" cy="733856"/>
            <a:chOff x="6172291" y="1793260"/>
            <a:chExt cx="1135636" cy="733856"/>
          </a:xfrm>
        </p:grpSpPr>
        <p:sp>
          <p:nvSpPr>
            <p:cNvPr id="11" name="Rectangle 10"/>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Container1</a:t>
              </a:r>
            </a:p>
          </p:txBody>
        </p:sp>
      </p:grpSp>
      <p:sp>
        <p:nvSpPr>
          <p:cNvPr id="39" name="Rectangle 38"/>
          <p:cNvSpPr/>
          <p:nvPr/>
        </p:nvSpPr>
        <p:spPr>
          <a:xfrm>
            <a:off x="1554057" y="1625177"/>
            <a:ext cx="1839265"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2412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554058" y="1806429"/>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docker0: 192.168.1.100</a:t>
            </a:r>
          </a:p>
        </p:txBody>
      </p:sp>
      <p:sp>
        <p:nvSpPr>
          <p:cNvPr id="61" name="Rectangle 60"/>
          <p:cNvSpPr/>
          <p:nvPr/>
        </p:nvSpPr>
        <p:spPr>
          <a:xfrm>
            <a:off x="1785107"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a:t>
            </a:r>
          </a:p>
        </p:txBody>
      </p:sp>
      <p:sp>
        <p:nvSpPr>
          <p:cNvPr id="62" name="Rectangle 61"/>
          <p:cNvSpPr/>
          <p:nvPr/>
        </p:nvSpPr>
        <p:spPr>
          <a:xfrm>
            <a:off x="2120424"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:8001</a:t>
            </a:r>
          </a:p>
        </p:txBody>
      </p:sp>
      <p:sp>
        <p:nvSpPr>
          <p:cNvPr id="63" name="Rectangle 62"/>
          <p:cNvSpPr/>
          <p:nvPr/>
        </p:nvSpPr>
        <p:spPr>
          <a:xfrm>
            <a:off x="2464680"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:8002</a:t>
            </a:r>
          </a:p>
        </p:txBody>
      </p:sp>
      <p:sp>
        <p:nvSpPr>
          <p:cNvPr id="64" name="Rectangle 63"/>
          <p:cNvSpPr/>
          <p:nvPr/>
        </p:nvSpPr>
        <p:spPr>
          <a:xfrm>
            <a:off x="2808936"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:8003</a:t>
            </a:r>
          </a:p>
        </p:txBody>
      </p:sp>
      <p:sp>
        <p:nvSpPr>
          <p:cNvPr id="66" name="Rectangle 65"/>
          <p:cNvSpPr/>
          <p:nvPr/>
        </p:nvSpPr>
        <p:spPr>
          <a:xfrm>
            <a:off x="1013762"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2</a:t>
            </a:r>
          </a:p>
        </p:txBody>
      </p:sp>
      <p:grpSp>
        <p:nvGrpSpPr>
          <p:cNvPr id="67" name="Group 66"/>
          <p:cNvGrpSpPr/>
          <p:nvPr/>
        </p:nvGrpSpPr>
        <p:grpSpPr>
          <a:xfrm>
            <a:off x="2821150" y="2823841"/>
            <a:ext cx="1135636" cy="733856"/>
            <a:chOff x="6172291" y="1793260"/>
            <a:chExt cx="1135636" cy="733856"/>
          </a:xfrm>
        </p:grpSpPr>
        <p:sp>
          <p:nvSpPr>
            <p:cNvPr id="68" name="Rectangle 67"/>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Alternate Process 6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Container2</a:t>
              </a:r>
            </a:p>
          </p:txBody>
        </p:sp>
      </p:grpSp>
      <p:sp>
        <p:nvSpPr>
          <p:cNvPr id="70" name="Rectangle 69"/>
          <p:cNvSpPr/>
          <p:nvPr/>
        </p:nvSpPr>
        <p:spPr>
          <a:xfrm>
            <a:off x="2889085"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3</a:t>
            </a:r>
          </a:p>
        </p:txBody>
      </p:sp>
      <p:grpSp>
        <p:nvGrpSpPr>
          <p:cNvPr id="71" name="Group 70"/>
          <p:cNvGrpSpPr/>
          <p:nvPr/>
        </p:nvGrpSpPr>
        <p:grpSpPr>
          <a:xfrm>
            <a:off x="945827" y="3968226"/>
            <a:ext cx="1135636" cy="733856"/>
            <a:chOff x="6172291" y="1793260"/>
            <a:chExt cx="1135636" cy="733856"/>
          </a:xfrm>
        </p:grpSpPr>
        <p:sp>
          <p:nvSpPr>
            <p:cNvPr id="72" name="Rectangle 71"/>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Alternate Process 72"/>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Container3</a:t>
              </a:r>
            </a:p>
          </p:txBody>
        </p:sp>
      </p:grpSp>
      <p:sp>
        <p:nvSpPr>
          <p:cNvPr id="74" name="Rectangle 73"/>
          <p:cNvSpPr/>
          <p:nvPr/>
        </p:nvSpPr>
        <p:spPr>
          <a:xfrm>
            <a:off x="1013762" y="424953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4</a:t>
            </a:r>
          </a:p>
        </p:txBody>
      </p:sp>
      <p:grpSp>
        <p:nvGrpSpPr>
          <p:cNvPr id="76" name="Group 75"/>
          <p:cNvGrpSpPr/>
          <p:nvPr/>
        </p:nvGrpSpPr>
        <p:grpSpPr>
          <a:xfrm>
            <a:off x="2821150" y="3971494"/>
            <a:ext cx="1135636" cy="733856"/>
            <a:chOff x="6172291" y="1793260"/>
            <a:chExt cx="1135636" cy="733856"/>
          </a:xfrm>
        </p:grpSpPr>
        <p:sp>
          <p:nvSpPr>
            <p:cNvPr id="77" name="Rectangle 76"/>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Alternate Process 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Container4</a:t>
              </a:r>
            </a:p>
          </p:txBody>
        </p:sp>
      </p:grpSp>
      <p:sp>
        <p:nvSpPr>
          <p:cNvPr id="79" name="Rectangle 78"/>
          <p:cNvSpPr/>
          <p:nvPr/>
        </p:nvSpPr>
        <p:spPr>
          <a:xfrm>
            <a:off x="2889085" y="4252803"/>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5</a:t>
            </a:r>
          </a:p>
        </p:txBody>
      </p:sp>
      <p:cxnSp>
        <p:nvCxnSpPr>
          <p:cNvPr id="81" name="Elbow Connector 80"/>
          <p:cNvCxnSpPr>
            <a:stCxn id="61" idx="2"/>
            <a:endCxn id="109" idx="1"/>
          </p:cNvCxnSpPr>
          <p:nvPr/>
        </p:nvCxnSpPr>
        <p:spPr>
          <a:xfrm rot="5400000">
            <a:off x="820096" y="2570136"/>
            <a:ext cx="1321072" cy="924214"/>
          </a:xfrm>
          <a:prstGeom prst="bentConnector4">
            <a:avLst>
              <a:gd name="adj1" fmla="val 22536"/>
              <a:gd name="adj2" fmla="val 1247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62" idx="2"/>
            <a:endCxn id="111" idx="3"/>
          </p:cNvCxnSpPr>
          <p:nvPr/>
        </p:nvCxnSpPr>
        <p:spPr>
          <a:xfrm rot="5400000">
            <a:off x="912172" y="3477825"/>
            <a:ext cx="2472003" cy="2597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3" idx="2"/>
            <a:endCxn id="110" idx="1"/>
          </p:cNvCxnSpPr>
          <p:nvPr/>
        </p:nvCxnSpPr>
        <p:spPr>
          <a:xfrm rot="16200000" flipH="1">
            <a:off x="1522079" y="3471940"/>
            <a:ext cx="2472003" cy="27153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4" idx="2"/>
            <a:endCxn id="108" idx="3"/>
          </p:cNvCxnSpPr>
          <p:nvPr/>
        </p:nvCxnSpPr>
        <p:spPr>
          <a:xfrm rot="16200000" flipH="1">
            <a:off x="2769554" y="2568720"/>
            <a:ext cx="1321072" cy="927045"/>
          </a:xfrm>
          <a:prstGeom prst="bentConnector4">
            <a:avLst>
              <a:gd name="adj1" fmla="val 21815"/>
              <a:gd name="adj2" fmla="val 12465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723757" y="983370"/>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eth0: 10.100.2.100</a:t>
            </a:r>
          </a:p>
        </p:txBody>
      </p:sp>
      <p:sp>
        <p:nvSpPr>
          <p:cNvPr id="108" name="Rectangle 107"/>
          <p:cNvSpPr/>
          <p:nvPr/>
        </p:nvSpPr>
        <p:spPr>
          <a:xfrm>
            <a:off x="2893848"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veth5998974</a:t>
            </a:r>
            <a:endParaRPr lang="en-US" sz="900" b="1" dirty="0">
              <a:solidFill>
                <a:schemeClr val="bg1"/>
              </a:solidFill>
            </a:endParaRPr>
          </a:p>
        </p:txBody>
      </p:sp>
      <p:sp>
        <p:nvSpPr>
          <p:cNvPr id="109" name="Rectangle 108"/>
          <p:cNvSpPr/>
          <p:nvPr/>
        </p:nvSpPr>
        <p:spPr>
          <a:xfrm>
            <a:off x="1018525"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veth473629a</a:t>
            </a:r>
            <a:endParaRPr lang="en-US" sz="900" b="1" dirty="0">
              <a:solidFill>
                <a:schemeClr val="bg1"/>
              </a:solidFill>
            </a:endParaRPr>
          </a:p>
        </p:txBody>
      </p:sp>
      <p:sp>
        <p:nvSpPr>
          <p:cNvPr id="110" name="Rectangle 109"/>
          <p:cNvSpPr/>
          <p:nvPr/>
        </p:nvSpPr>
        <p:spPr>
          <a:xfrm>
            <a:off x="2893848"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veth2726149b</a:t>
            </a:r>
            <a:endParaRPr lang="en-US" sz="900" b="1" dirty="0">
              <a:solidFill>
                <a:schemeClr val="bg1"/>
              </a:solidFill>
            </a:endParaRPr>
          </a:p>
        </p:txBody>
      </p:sp>
      <p:sp>
        <p:nvSpPr>
          <p:cNvPr id="111" name="Rectangle 110"/>
          <p:cNvSpPr/>
          <p:nvPr/>
        </p:nvSpPr>
        <p:spPr>
          <a:xfrm>
            <a:off x="1018525"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veth736321c</a:t>
            </a:r>
            <a:endParaRPr lang="en-US" sz="900" b="1" dirty="0">
              <a:solidFill>
                <a:schemeClr val="bg1"/>
              </a:solidFill>
            </a:endParaRPr>
          </a:p>
        </p:txBody>
      </p:sp>
      <p:cxnSp>
        <p:nvCxnSpPr>
          <p:cNvPr id="118" name="Elbow Connector 117"/>
          <p:cNvCxnSpPr>
            <a:stCxn id="109" idx="0"/>
            <a:endCxn id="66" idx="2"/>
          </p:cNvCxnSpPr>
          <p:nvPr/>
        </p:nvCxnSpPr>
        <p:spPr>
          <a:xfrm rot="16200000" flipV="1">
            <a:off x="1424839"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08" idx="0"/>
            <a:endCxn id="70" idx="2"/>
          </p:cNvCxnSpPr>
          <p:nvPr/>
        </p:nvCxnSpPr>
        <p:spPr>
          <a:xfrm rot="16200000" flipV="1">
            <a:off x="3300162"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11" idx="0"/>
            <a:endCxn id="74" idx="2"/>
          </p:cNvCxnSpPr>
          <p:nvPr/>
        </p:nvCxnSpPr>
        <p:spPr>
          <a:xfrm rot="16200000" flipV="1">
            <a:off x="1421566" y="4611783"/>
            <a:ext cx="188923"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0" idx="0"/>
            <a:endCxn id="79" idx="2"/>
          </p:cNvCxnSpPr>
          <p:nvPr/>
        </p:nvCxnSpPr>
        <p:spPr>
          <a:xfrm rot="16200000" flipV="1">
            <a:off x="3298523" y="4613417"/>
            <a:ext cx="185655"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324600" y="895350"/>
            <a:ext cx="2667000" cy="4231928"/>
          </a:xfrm>
          <a:prstGeom prst="rect">
            <a:avLst/>
          </a:prstGeom>
          <a:noFill/>
        </p:spPr>
        <p:txBody>
          <a:bodyPr wrap="square" rtlCol="0">
            <a:spAutoFit/>
          </a:bodyPr>
          <a:lstStyle/>
          <a:p>
            <a:r>
              <a:rPr lang="en-US" dirty="0">
                <a:solidFill>
                  <a:schemeClr val="bg1"/>
                </a:solidFill>
              </a:rPr>
              <a:t>Docker Networking uses NAT to route inbound traffic to each container</a:t>
            </a:r>
          </a:p>
          <a:p>
            <a:r>
              <a:rPr lang="en-US" dirty="0">
                <a:solidFill>
                  <a:schemeClr val="bg1"/>
                </a:solidFill>
              </a:rPr>
              <a:t>Each container can use the same port, internal to it’s container, but must be addressable outside by unique ports per HOST</a:t>
            </a:r>
          </a:p>
          <a:p>
            <a:endParaRPr lang="en-US" sz="1100" dirty="0">
              <a:solidFill>
                <a:schemeClr val="bg1"/>
              </a:solidFill>
            </a:endParaRPr>
          </a:p>
          <a:p>
            <a:r>
              <a:rPr lang="en-US" dirty="0">
                <a:solidFill>
                  <a:schemeClr val="bg1"/>
                </a:solidFill>
              </a:rPr>
              <a:t>Load Balancers and Service Discovery are new important topics</a:t>
            </a:r>
          </a:p>
          <a:p>
            <a:endParaRPr lang="en-US" sz="1050" dirty="0">
              <a:solidFill>
                <a:schemeClr val="bg1"/>
              </a:solidFill>
            </a:endParaRPr>
          </a:p>
          <a:p>
            <a:r>
              <a:rPr lang="en-US" sz="1400" b="1" i="1" dirty="0">
                <a:solidFill>
                  <a:schemeClr val="bg1"/>
                </a:solidFill>
              </a:rPr>
              <a:t>Note:</a:t>
            </a:r>
            <a:r>
              <a:rPr lang="en-US" sz="1400" i="1" dirty="0">
                <a:solidFill>
                  <a:schemeClr val="bg1"/>
                </a:solidFill>
              </a:rPr>
              <a:t> networking may vary based on your orchestration engine</a:t>
            </a:r>
          </a:p>
          <a:p>
            <a:endParaRPr lang="en-US" i="1" dirty="0">
              <a:solidFill>
                <a:schemeClr val="bg1"/>
              </a:solidFill>
            </a:endParaRPr>
          </a:p>
        </p:txBody>
      </p:sp>
    </p:spTree>
    <p:extLst>
      <p:ext uri="{BB962C8B-B14F-4D97-AF65-F5344CB8AC3E}">
        <p14:creationId xmlns:p14="http://schemas.microsoft.com/office/powerpoint/2010/main" val="993145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77472"/>
            <a:ext cx="4495800" cy="36135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0" y="4502068"/>
            <a:ext cx="5867400" cy="369332"/>
          </a:xfrm>
          <a:prstGeom prst="rect">
            <a:avLst/>
          </a:prstGeom>
        </p:spPr>
        <p:txBody>
          <a:bodyPr wrap="square">
            <a:spAutoFit/>
          </a:bodyPr>
          <a:lstStyle/>
          <a:p>
            <a:r>
              <a:rPr lang="en-US">
                <a:hlinkClick r:id="rId3"/>
              </a:rPr>
              <a:t>ImageLayers.io</a:t>
            </a:r>
            <a:endParaRPr lang="en-US" dirty="0"/>
          </a:p>
        </p:txBody>
      </p:sp>
    </p:spTree>
    <p:extLst>
      <p:ext uri="{BB962C8B-B14F-4D97-AF65-F5344CB8AC3E}">
        <p14:creationId xmlns:p14="http://schemas.microsoft.com/office/powerpoint/2010/main" val="2912270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Content Placeholder 2"/>
          <p:cNvSpPr>
            <a:spLocks noGrp="1"/>
          </p:cNvSpPr>
          <p:nvPr>
            <p:ph idx="1"/>
          </p:nvPr>
        </p:nvSpPr>
        <p:spPr/>
        <p:txBody>
          <a:bodyPr>
            <a:normAutofit fontScale="85000" lnSpcReduction="20000"/>
          </a:bodyPr>
          <a:lstStyle/>
          <a:p>
            <a:r>
              <a:rPr lang="en-US" dirty="0"/>
              <a:t>Docker Containers are Immutable</a:t>
            </a:r>
          </a:p>
          <a:p>
            <a:r>
              <a:rPr lang="en-US" dirty="0"/>
              <a:t>To save data, you must provide external storage</a:t>
            </a:r>
          </a:p>
          <a:p>
            <a:r>
              <a:rPr lang="en-US" dirty="0"/>
              <a:t>Scenarios:</a:t>
            </a:r>
          </a:p>
          <a:p>
            <a:pPr lvl="1"/>
            <a:r>
              <a:rPr lang="en-US" dirty="0"/>
              <a:t>Logs</a:t>
            </a:r>
          </a:p>
          <a:p>
            <a:pPr lvl="1"/>
            <a:r>
              <a:rPr lang="en-US" dirty="0"/>
              <a:t>Database Files</a:t>
            </a:r>
          </a:p>
          <a:p>
            <a:pPr lvl="1"/>
            <a:r>
              <a:rPr lang="en-US" dirty="0"/>
              <a:t>Inner Loop Development – mounting your source</a:t>
            </a:r>
          </a:p>
          <a:p>
            <a:pPr marL="0" indent="0">
              <a:buNone/>
            </a:pPr>
            <a:endParaRPr lang="en-US" dirty="0"/>
          </a:p>
          <a:p>
            <a:r>
              <a:rPr lang="en-US" dirty="0"/>
              <a:t>Volume Drivers</a:t>
            </a:r>
          </a:p>
          <a:p>
            <a:endParaRPr lang="en-US" dirty="0"/>
          </a:p>
          <a:p>
            <a:pPr marL="0" indent="0">
              <a:buNone/>
            </a:pPr>
            <a:endParaRPr lang="en-US" dirty="0"/>
          </a:p>
        </p:txBody>
      </p:sp>
    </p:spTree>
    <p:extLst>
      <p:ext uri="{BB962C8B-B14F-4D97-AF65-F5344CB8AC3E}">
        <p14:creationId xmlns:p14="http://schemas.microsoft.com/office/powerpoint/2010/main" val="2458319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Volume</a:t>
            </a:r>
          </a:p>
        </p:txBody>
      </p:sp>
      <p:sp>
        <p:nvSpPr>
          <p:cNvPr id="3" name="Content Placeholder 2"/>
          <p:cNvSpPr>
            <a:spLocks noGrp="1"/>
          </p:cNvSpPr>
          <p:nvPr>
            <p:ph idx="1"/>
          </p:nvPr>
        </p:nvSpPr>
        <p:spPr/>
        <p:txBody>
          <a:bodyPr>
            <a:normAutofit/>
          </a:bodyPr>
          <a:lstStyle/>
          <a:p>
            <a:pPr marL="0" indent="0">
              <a:buNone/>
            </a:pPr>
            <a:r>
              <a:rPr lang="en-US" sz="2800" dirty="0"/>
              <a:t>Docker run </a:t>
            </a:r>
            <a:r>
              <a:rPr lang="en-US" sz="2800" b="1" dirty="0"/>
              <a:t>-v</a:t>
            </a:r>
            <a:r>
              <a:rPr lang="en-US" sz="2800" dirty="0"/>
              <a:t> </a:t>
            </a:r>
            <a:r>
              <a:rPr lang="en-US" sz="2800" dirty="0" err="1"/>
              <a:t>hostpath</a:t>
            </a:r>
            <a:r>
              <a:rPr lang="en-US" sz="2800" dirty="0"/>
              <a:t>:/</a:t>
            </a:r>
            <a:r>
              <a:rPr lang="en-US" sz="2800" dirty="0" err="1"/>
              <a:t>containerpath</a:t>
            </a:r>
            <a:endParaRPr lang="en-US" sz="2800" dirty="0"/>
          </a:p>
        </p:txBody>
      </p:sp>
      <p:sp>
        <p:nvSpPr>
          <p:cNvPr id="5" name="Content Placeholder 1"/>
          <p:cNvSpPr txBox="1">
            <a:spLocks/>
          </p:cNvSpPr>
          <p:nvPr/>
        </p:nvSpPr>
        <p:spPr>
          <a:xfrm>
            <a:off x="228600" y="2647950"/>
            <a:ext cx="8686800" cy="2354491"/>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-it -v /c/Users/Public/Host:/wormhole </a:t>
            </a:r>
            <a:r>
              <a:rPr lang="en-US" sz="1050" b="1" dirty="0" err="1">
                <a:solidFill>
                  <a:srgbClr val="00B050"/>
                </a:solidFill>
                <a:latin typeface="Lucida Console" panose="020B0609040504020204" pitchFamily="49" charset="0"/>
              </a:rPr>
              <a:t>busybox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rgbClr val="00B0F0"/>
                </a:solidFill>
                <a:latin typeface="Lucida Console" panose="020B0609040504020204" pitchFamily="49" charset="0"/>
              </a:rPr>
              <a:t>bin       dev       </a:t>
            </a:r>
            <a:r>
              <a:rPr lang="en-US" sz="1050" dirty="0" err="1">
                <a:solidFill>
                  <a:srgbClr val="00B0F0"/>
                </a:solidFill>
                <a:latin typeface="Lucida Console" panose="020B0609040504020204" pitchFamily="49" charset="0"/>
              </a:rPr>
              <a:t>etc</a:t>
            </a:r>
            <a:r>
              <a:rPr lang="en-US" sz="1050" dirty="0">
                <a:solidFill>
                  <a:srgbClr val="00B0F0"/>
                </a:solidFill>
                <a:latin typeface="Lucida Console" panose="020B0609040504020204" pitchFamily="49" charset="0"/>
              </a:rPr>
              <a:t>       home      proc      root      sys       </a:t>
            </a:r>
            <a:r>
              <a:rPr lang="en-US" sz="1050" dirty="0" err="1">
                <a:solidFill>
                  <a:srgbClr val="00B0F0"/>
                </a:solidFill>
                <a:latin typeface="Lucida Console" panose="020B0609040504020204" pitchFamily="49" charset="0"/>
              </a:rPr>
              <a:t>tmp</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usr</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var</a:t>
            </a:r>
            <a:r>
              <a:rPr lang="en-US" sz="1050" dirty="0">
                <a:solidFill>
                  <a:srgbClr val="00B0F0"/>
                </a:solidFill>
                <a:latin typeface="Lucida Console" panose="020B0609040504020204" pitchFamily="49" charset="0"/>
              </a:rPr>
              <a:t>       </a:t>
            </a:r>
            <a:r>
              <a:rPr lang="en-US" sz="1050" dirty="0">
                <a:solidFill>
                  <a:schemeClr val="tx1"/>
                </a:solidFill>
                <a:latin typeface="Lucida Console" panose="020B0609040504020204" pitchFamily="49" charset="0"/>
              </a:rPr>
              <a:t>wormhole</a:t>
            </a:r>
          </a:p>
          <a:p>
            <a:pPr marL="0" indent="0">
              <a:buNone/>
            </a:pPr>
            <a:r>
              <a:rPr lang="en-US" sz="1050" dirty="0">
                <a:solidFill>
                  <a:schemeClr val="tx1"/>
                </a:solidFill>
                <a:latin typeface="Lucida Console" panose="020B0609040504020204" pitchFamily="49" charset="0"/>
              </a:rPr>
              <a:t>/ # cd wormhole</a:t>
            </a:r>
          </a:p>
          <a:p>
            <a:pPr marL="0" indent="0">
              <a:buNone/>
            </a:pPr>
            <a:r>
              <a:rPr lang="en-US" sz="1050" dirty="0">
                <a:solidFill>
                  <a:schemeClr val="tx1"/>
                </a:solidFill>
                <a:latin typeface="Lucida Console" panose="020B0609040504020204" pitchFamily="49" charset="0"/>
              </a:rPr>
              <a:t>/wormhole # touch a.txt</a:t>
            </a:r>
          </a:p>
          <a:p>
            <a:pPr marL="0" indent="0">
              <a:buNone/>
            </a:pPr>
            <a:r>
              <a:rPr lang="en-US" sz="1050" dirty="0">
                <a:solidFill>
                  <a:schemeClr val="tx1"/>
                </a:solidFill>
                <a:latin typeface="Lucida Console" panose="020B0609040504020204" pitchFamily="49" charset="0"/>
              </a:rPr>
              <a:t>/wormhole # touch b.txt</a:t>
            </a:r>
          </a:p>
          <a:p>
            <a:pPr marL="0" indent="0">
              <a:buNone/>
            </a:pPr>
            <a:r>
              <a:rPr lang="en-US" sz="1050" dirty="0">
                <a:solidFill>
                  <a:schemeClr val="tx1"/>
                </a:solidFill>
                <a:latin typeface="Lucida Console" panose="020B0609040504020204" pitchFamily="49" charset="0"/>
              </a:rPr>
              <a:t>/wormhole # ls</a:t>
            </a:r>
          </a:p>
          <a:p>
            <a:pPr marL="0" indent="0">
              <a:buNone/>
            </a:pPr>
            <a:r>
              <a:rPr lang="en-US" sz="1050" dirty="0">
                <a:solidFill>
                  <a:schemeClr val="tx1"/>
                </a:solidFill>
                <a:latin typeface="Lucida Console" panose="020B0609040504020204" pitchFamily="49" charset="0"/>
              </a:rPr>
              <a:t>a.txt  b.txt</a:t>
            </a:r>
          </a:p>
          <a:p>
            <a:pPr marL="0" indent="0">
              <a:buNone/>
            </a:pPr>
            <a:r>
              <a:rPr lang="en-US" sz="1050" dirty="0">
                <a:solidFill>
                  <a:schemeClr val="tx1"/>
                </a:solidFill>
                <a:latin typeface="Lucida Console" panose="020B0609040504020204" pitchFamily="49" charset="0"/>
              </a:rPr>
              <a:t>/wormhole # cat a.txt</a:t>
            </a:r>
          </a:p>
          <a:p>
            <a:pPr marL="0" indent="0">
              <a:buNone/>
            </a:pPr>
            <a:r>
              <a:rPr lang="en-US" sz="1050" dirty="0">
                <a:solidFill>
                  <a:schemeClr val="tx1"/>
                </a:solidFill>
                <a:latin typeface="Lucida Console" panose="020B0609040504020204" pitchFamily="49" charset="0"/>
              </a:rPr>
              <a:t>Hello from the other side of the wormhole</a:t>
            </a:r>
          </a:p>
          <a:p>
            <a:pPr marL="0" indent="0">
              <a:buNone/>
            </a:pPr>
            <a:r>
              <a:rPr lang="en-US" sz="1050" dirty="0">
                <a:solidFill>
                  <a:schemeClr val="tx1"/>
                </a:solidFill>
                <a:latin typeface="Lucida Console" panose="020B0609040504020204" pitchFamily="49" charset="0"/>
              </a:rPr>
              <a:t>/wormhole #</a:t>
            </a:r>
          </a:p>
        </p:txBody>
      </p:sp>
      <p:pic>
        <p:nvPicPr>
          <p:cNvPr id="6" name="Picture 5"/>
          <p:cNvPicPr>
            <a:picLocks noChangeAspect="1"/>
          </p:cNvPicPr>
          <p:nvPr/>
        </p:nvPicPr>
        <p:blipFill>
          <a:blip r:embed="rId2"/>
          <a:stretch>
            <a:fillRect/>
          </a:stretch>
        </p:blipFill>
        <p:spPr>
          <a:xfrm>
            <a:off x="4101539" y="3562350"/>
            <a:ext cx="3290788" cy="1316315"/>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7" name="Picture 6"/>
          <p:cNvPicPr>
            <a:picLocks noChangeAspect="1"/>
          </p:cNvPicPr>
          <p:nvPr/>
        </p:nvPicPr>
        <p:blipFill>
          <a:blip r:embed="rId3"/>
          <a:stretch>
            <a:fillRect/>
          </a:stretch>
        </p:blipFill>
        <p:spPr>
          <a:xfrm>
            <a:off x="5486399" y="2891154"/>
            <a:ext cx="3465095" cy="851520"/>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758738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Volume</a:t>
            </a:r>
          </a:p>
        </p:txBody>
      </p:sp>
      <p:sp>
        <p:nvSpPr>
          <p:cNvPr id="6" name="Content Placeholder 5"/>
          <p:cNvSpPr>
            <a:spLocks noGrp="1"/>
          </p:cNvSpPr>
          <p:nvPr>
            <p:ph idx="1"/>
          </p:nvPr>
        </p:nvSpPr>
        <p:spPr/>
        <p:txBody>
          <a:bodyPr/>
          <a:lstStyle/>
          <a:p>
            <a:r>
              <a:rPr lang="en-US" dirty="0"/>
              <a:t>Using </a:t>
            </a:r>
            <a:r>
              <a:rPr lang="en-US" dirty="0" err="1"/>
              <a:t>VirtualBox</a:t>
            </a:r>
            <a:r>
              <a:rPr lang="en-US" dirty="0"/>
              <a:t> </a:t>
            </a:r>
            <a:r>
              <a:rPr lang="en-US" baseline="30000" dirty="0"/>
              <a:t>(local)</a:t>
            </a:r>
            <a:r>
              <a:rPr lang="en-US" dirty="0"/>
              <a:t>, be sure to sit below c/Users, and confirm case sensitivity. </a:t>
            </a:r>
            <a:r>
              <a:rPr lang="en-US" baseline="30000" dirty="0"/>
              <a:t>(Linux)</a:t>
            </a:r>
          </a:p>
          <a:p>
            <a:endParaRPr lang="en-US" dirty="0"/>
          </a:p>
        </p:txBody>
      </p:sp>
      <p:pic>
        <p:nvPicPr>
          <p:cNvPr id="7" name="Picture 6"/>
          <p:cNvPicPr>
            <a:picLocks noChangeAspect="1"/>
          </p:cNvPicPr>
          <p:nvPr/>
        </p:nvPicPr>
        <p:blipFill>
          <a:blip r:embed="rId2"/>
          <a:stretch>
            <a:fillRect/>
          </a:stretch>
        </p:blipFill>
        <p:spPr>
          <a:xfrm>
            <a:off x="1219200" y="2390284"/>
            <a:ext cx="3352800" cy="252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stretch>
            <a:fillRect/>
          </a:stretch>
        </p:blipFill>
        <p:spPr>
          <a:xfrm>
            <a:off x="4803991" y="2370145"/>
            <a:ext cx="3552846" cy="2335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22223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4308873"/>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schemeClr val="tx1">
                    <a:lumMod val="75000"/>
                  </a:schemeClr>
                </a:solidFill>
              </a:rPr>
              <a:t>Dockerfile</a:t>
            </a:r>
            <a:r>
              <a:rPr lang="en-US" sz="1400" dirty="0">
                <a:solidFill>
                  <a:schemeClr val="tx1">
                    <a:lumMod val="75000"/>
                  </a:schemeClr>
                </a:solidFill>
              </a:rPr>
              <a:t>	Commands to build a Docker image </a:t>
            </a:r>
          </a:p>
          <a:p>
            <a:pPr marL="2289175" indent="-2289175">
              <a:buNone/>
            </a:pPr>
            <a:r>
              <a:rPr lang="en-US" sz="1400" b="1" dirty="0">
                <a:solidFill>
                  <a:schemeClr val="tx1">
                    <a:lumMod val="75000"/>
                  </a:schemeClr>
                </a:solidFill>
              </a:rPr>
              <a:t>Tag</a:t>
            </a:r>
            <a:r>
              <a:rPr lang="en-US" sz="1400" dirty="0">
                <a:solidFill>
                  <a:schemeClr val="tx1">
                    <a:lumMod val="75000"/>
                  </a:schemeClr>
                </a:solidFill>
              </a:rPr>
              <a:t>	A version identifier for an image</a:t>
            </a:r>
          </a:p>
          <a:p>
            <a:pPr marL="2289175" indent="-2289175">
              <a:buNone/>
            </a:pPr>
            <a:r>
              <a:rPr lang="en-US" sz="1400" b="1" dirty="0">
                <a:solidFill>
                  <a:prstClr val="black"/>
                </a:solidFill>
              </a:rPr>
              <a:t>Volume	</a:t>
            </a:r>
            <a:r>
              <a:rPr lang="en-US" sz="1400" dirty="0">
                <a:solidFill>
                  <a:prstClr val="black"/>
                </a:solidFill>
              </a:rPr>
              <a:t>A means to provide persistent storage from an immutable container</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solidFill>
                  <a:schemeClr val="tx1">
                    <a:lumMod val="75000"/>
                  </a:schemeClr>
                </a:solidFill>
                <a:latin typeface="Consolas" panose="020B0609020204030204" pitchFamily="49" charset="0"/>
              </a:rPr>
              <a:t>Docker login</a:t>
            </a:r>
            <a:r>
              <a:rPr lang="en-US" sz="1400" dirty="0">
                <a:solidFill>
                  <a:schemeClr val="tx1">
                    <a:lumMod val="75000"/>
                  </a:schemeClr>
                </a:solidFill>
              </a:rPr>
              <a:t>	Logs into the registry so you can push images</a:t>
            </a:r>
          </a:p>
          <a:p>
            <a:pPr marL="2289175" indent="-2289175">
              <a:buNone/>
            </a:pPr>
            <a:r>
              <a:rPr lang="en-US" sz="1400" b="1" dirty="0">
                <a:solidFill>
                  <a:schemeClr val="tx1">
                    <a:lumMod val="75000"/>
                  </a:schemeClr>
                </a:solidFill>
                <a:latin typeface="Consolas" panose="020B0609020204030204" pitchFamily="49" charset="0"/>
              </a:rPr>
              <a:t>Docker build</a:t>
            </a:r>
            <a:r>
              <a:rPr lang="en-US" sz="1400" dirty="0">
                <a:solidFill>
                  <a:schemeClr val="tx1">
                    <a:lumMod val="75000"/>
                  </a:schemeClr>
                </a:solidFill>
              </a:rPr>
              <a:t>	Creates an image, using a dockerfile as the definition</a:t>
            </a:r>
          </a:p>
          <a:p>
            <a:pPr marL="2289175" indent="-2289175">
              <a:buNone/>
            </a:pPr>
            <a:r>
              <a:rPr lang="en-US" sz="1400" b="1" dirty="0">
                <a:solidFill>
                  <a:schemeClr val="tx1">
                    <a:lumMod val="75000"/>
                  </a:schemeClr>
                </a:solidFill>
                <a:latin typeface="Consolas" panose="020B0609020204030204" pitchFamily="49" charset="0"/>
              </a:rPr>
              <a:t>Docker tag</a:t>
            </a:r>
            <a:r>
              <a:rPr lang="en-US" sz="1400" dirty="0">
                <a:solidFill>
                  <a:schemeClr val="tx1">
                    <a:lumMod val="75000"/>
                  </a:schemeClr>
                </a:solidFill>
              </a:rPr>
              <a:t>	Renames an image: [</a:t>
            </a:r>
            <a:r>
              <a:rPr lang="en-US" sz="1400" dirty="0" err="1">
                <a:solidFill>
                  <a:schemeClr val="tx1">
                    <a:lumMod val="75000"/>
                  </a:schemeClr>
                </a:solidFill>
              </a:rPr>
              <a:t>registryname</a:t>
            </a:r>
            <a:r>
              <a:rPr lang="en-US" sz="1400" dirty="0">
                <a:solidFill>
                  <a:schemeClr val="tx1">
                    <a:lumMod val="75000"/>
                  </a:schemeClr>
                </a:solidFill>
              </a:rPr>
              <a:t>]/[user]/[</a:t>
            </a:r>
            <a:r>
              <a:rPr lang="en-US" sz="1400" dirty="0" err="1">
                <a:solidFill>
                  <a:schemeClr val="tx1">
                    <a:lumMod val="75000"/>
                  </a:schemeClr>
                </a:solidFill>
              </a:rPr>
              <a:t>imagename</a:t>
            </a:r>
            <a:r>
              <a:rPr lang="en-US" sz="1400" dirty="0">
                <a:solidFill>
                  <a:schemeClr val="tx1">
                    <a:lumMod val="75000"/>
                  </a:schemeClr>
                </a:solidFill>
              </a:rPr>
              <a:t>]:[tag]</a:t>
            </a:r>
          </a:p>
          <a:p>
            <a:pPr marL="2289175" indent="-2289175">
              <a:buNone/>
            </a:pPr>
            <a:r>
              <a:rPr lang="en-US" sz="1400" b="1" dirty="0">
                <a:solidFill>
                  <a:schemeClr val="tx1">
                    <a:lumMod val="75000"/>
                  </a:schemeClr>
                </a:solidFill>
                <a:latin typeface="Consolas" panose="020B0609020204030204" pitchFamily="49" charset="0"/>
              </a:rPr>
              <a:t>Docker push</a:t>
            </a:r>
            <a:r>
              <a:rPr lang="en-US" sz="1400" dirty="0">
                <a:solidFill>
                  <a:schemeClr val="tx1">
                    <a:lumMod val="75000"/>
                  </a:schemeClr>
                </a:solidFill>
              </a:rPr>
              <a:t>	Pushes an image to a registry</a:t>
            </a:r>
          </a:p>
          <a:p>
            <a:pPr marL="2289175" indent="-2289175">
              <a:buNone/>
            </a:pPr>
            <a:r>
              <a:rPr lang="en-US" sz="1400" b="1" dirty="0">
                <a:latin typeface="Consolas" panose="020B0609020204030204" pitchFamily="49" charset="0"/>
              </a:rPr>
              <a:t>Docker run –v h:c</a:t>
            </a:r>
            <a:r>
              <a:rPr lang="en-US" sz="1400" dirty="0"/>
              <a:t>	Create a wormhole from the host to the container, represented as a volume</a:t>
            </a:r>
            <a:br>
              <a:rPr lang="en-US" sz="1400" dirty="0"/>
            </a:br>
            <a:r>
              <a:rPr lang="en-US" sz="1400" dirty="0"/>
              <a:t>Refer to docker-compose for common usage scenarios</a:t>
            </a:r>
          </a:p>
          <a:p>
            <a:pPr marL="2289175" indent="-2289175">
              <a:buNone/>
            </a:pPr>
            <a:endParaRPr lang="en-US" sz="1400" dirty="0"/>
          </a:p>
        </p:txBody>
      </p:sp>
      <p:pic>
        <p:nvPicPr>
          <p:cNvPr id="5" name="Picture 8" descr="http://images.bwbx.io/cms/2014-04-01/0401_bschools_SAT_970-630x4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1850" y="1047750"/>
            <a:ext cx="1962150" cy="1308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Docker-compose Volumes</a:t>
            </a:r>
            <a:r>
              <a:rPr lang="en-US" sz="1400" i="1" dirty="0">
                <a:solidFill>
                  <a:schemeClr val="bg1"/>
                </a:solidFill>
              </a:rPr>
              <a:t> </a:t>
            </a:r>
          </a:p>
        </p:txBody>
      </p:sp>
    </p:spTree>
    <p:extLst>
      <p:ext uri="{BB962C8B-B14F-4D97-AF65-F5344CB8AC3E}">
        <p14:creationId xmlns:p14="http://schemas.microsoft.com/office/powerpoint/2010/main" val="4003163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hosts</a:t>
            </a:r>
          </a:p>
        </p:txBody>
      </p:sp>
      <p:sp>
        <p:nvSpPr>
          <p:cNvPr id="3" name="Content Placeholder 2"/>
          <p:cNvSpPr>
            <a:spLocks noGrp="1"/>
          </p:cNvSpPr>
          <p:nvPr>
            <p:ph idx="1"/>
          </p:nvPr>
        </p:nvSpPr>
        <p:spPr/>
        <p:txBody>
          <a:bodyPr>
            <a:normAutofit fontScale="92500"/>
          </a:bodyPr>
          <a:lstStyle/>
          <a:p>
            <a:r>
              <a:rPr lang="en-US" dirty="0"/>
              <a:t>You have a local Docker HOST local development</a:t>
            </a:r>
          </a:p>
          <a:p>
            <a:r>
              <a:rPr lang="en-US" dirty="0"/>
              <a:t>Several hosts in Azure Dev/Test labs as part of your isolated development environment</a:t>
            </a:r>
          </a:p>
          <a:p>
            <a:r>
              <a:rPr lang="en-US" dirty="0"/>
              <a:t>Need to troubleshoot issues in your cluster</a:t>
            </a:r>
          </a:p>
          <a:p>
            <a:r>
              <a:rPr lang="en-US" dirty="0"/>
              <a:t>How do you maintain and manage the certs for each?</a:t>
            </a:r>
          </a:p>
        </p:txBody>
      </p:sp>
    </p:spTree>
    <p:extLst>
      <p:ext uri="{BB962C8B-B14F-4D97-AF65-F5344CB8AC3E}">
        <p14:creationId xmlns:p14="http://schemas.microsoft.com/office/powerpoint/2010/main" val="570853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Docker-Machine.exe</a:t>
            </a:r>
          </a:p>
        </p:txBody>
      </p:sp>
      <p:sp>
        <p:nvSpPr>
          <p:cNvPr id="3" name="Content Placeholder 2"/>
          <p:cNvSpPr>
            <a:spLocks noGrp="1"/>
          </p:cNvSpPr>
          <p:nvPr>
            <p:ph idx="1"/>
          </p:nvPr>
        </p:nvSpPr>
        <p:spPr>
          <a:xfrm>
            <a:off x="457200" y="1047750"/>
            <a:ext cx="8229600" cy="3394472"/>
          </a:xfrm>
        </p:spPr>
        <p:txBody>
          <a:bodyPr/>
          <a:lstStyle/>
          <a:p>
            <a:r>
              <a:rPr lang="en-US" dirty="0"/>
              <a:t>Manages your various host configurations</a:t>
            </a:r>
          </a:p>
          <a:p>
            <a:r>
              <a:rPr lang="en-US" dirty="0"/>
              <a:t>Stored in %USERPROFILE%\.docker\machine\</a:t>
            </a:r>
          </a:p>
          <a:p>
            <a:endParaRPr lang="en-US" dirty="0"/>
          </a:p>
        </p:txBody>
      </p:sp>
      <p:sp>
        <p:nvSpPr>
          <p:cNvPr id="6" name="Content Placeholder 1"/>
          <p:cNvSpPr txBox="1">
            <a:spLocks/>
          </p:cNvSpPr>
          <p:nvPr/>
        </p:nvSpPr>
        <p:spPr>
          <a:xfrm>
            <a:off x="228600" y="2152632"/>
            <a:ext cx="8686800" cy="296850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ls</a:t>
            </a:r>
          </a:p>
          <a:p>
            <a:pPr marL="0" indent="0">
              <a:buNone/>
            </a:pPr>
            <a:r>
              <a:rPr lang="en-US" sz="1050" dirty="0">
                <a:solidFill>
                  <a:schemeClr val="tx1"/>
                </a:solidFill>
                <a:latin typeface="Lucida Console" panose="020B0609040504020204" pitchFamily="49" charset="0"/>
              </a:rPr>
              <a:t>NAME              ACTIVE  DRIVER      STATE     URL                                       DOCKER</a:t>
            </a:r>
          </a:p>
          <a:p>
            <a:pPr marL="0" indent="0">
              <a:buNone/>
            </a:pPr>
            <a:r>
              <a:rPr lang="en-US" sz="1050" dirty="0">
                <a:solidFill>
                  <a:schemeClr val="tx1"/>
                </a:solidFill>
                <a:latin typeface="Lucida Console" panose="020B0609040504020204" pitchFamily="49" charset="0"/>
              </a:rPr>
              <a:t>default           -       </a:t>
            </a:r>
            <a:r>
              <a:rPr lang="en-US" sz="1050" dirty="0" err="1">
                <a:solidFill>
                  <a:schemeClr val="tx1"/>
                </a:solidFill>
                <a:latin typeface="Lucida Console" panose="020B0609040504020204" pitchFamily="49" charset="0"/>
              </a:rPr>
              <a:t>virtualbox</a:t>
            </a:r>
            <a:r>
              <a:rPr lang="en-US" sz="1050" dirty="0">
                <a:solidFill>
                  <a:schemeClr val="tx1"/>
                </a:solidFill>
                <a:latin typeface="Lucida Console" panose="020B0609040504020204" pitchFamily="49" charset="0"/>
              </a:rPr>
              <a:t>  Running   tcp://docker                              v1/10.1</a:t>
            </a:r>
          </a:p>
          <a:p>
            <a:pPr marL="0" indent="0">
              <a:buNone/>
            </a:pP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azure       Running   tcp://dockerhost-linux.cloudapp.net:2376  v1.10.2</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env</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Env:DOCKER_TLS_VERIFY</a:t>
            </a:r>
            <a:r>
              <a:rPr lang="en-US" sz="1050" dirty="0">
                <a:solidFill>
                  <a:schemeClr val="tx1"/>
                </a:solidFill>
                <a:latin typeface="Lucida Console" panose="020B0609040504020204" pitchFamily="49" charset="0"/>
              </a:rPr>
              <a:t> = "1"</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Env:DOCKER_HOST</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tcp</a:t>
            </a:r>
            <a:r>
              <a:rPr lang="en-US" sz="1050" dirty="0">
                <a:solidFill>
                  <a:schemeClr val="tx1"/>
                </a:solidFill>
                <a:latin typeface="Lucida Console" panose="020B0609040504020204" pitchFamily="49" charset="0"/>
              </a:rPr>
              <a:t>://dockerhost-linux.cloudapp.net:2376"</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Env:DOCKER_CERT_PATH</a:t>
            </a:r>
            <a:r>
              <a:rPr lang="en-US" sz="1050" dirty="0">
                <a:solidFill>
                  <a:schemeClr val="tx1"/>
                </a:solidFill>
                <a:latin typeface="Lucida Console" panose="020B0609040504020204" pitchFamily="49" charset="0"/>
              </a:rPr>
              <a:t> = "C:\Users\SteveLas\.docker\machine\machines\dockerhost-linux"</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Env:DOCKER_MACHINE_NAME</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 Run this command to configure your shell:</a:t>
            </a:r>
          </a:p>
          <a:p>
            <a:pPr marL="0" indent="0">
              <a:buNone/>
            </a:pPr>
            <a:r>
              <a:rPr lang="en-US" sz="1050" dirty="0">
                <a:solidFill>
                  <a:schemeClr val="tx1"/>
                </a:solidFill>
                <a:latin typeface="Lucida Console" panose="020B0609040504020204" pitchFamily="49" charset="0"/>
              </a:rPr>
              <a:t># &amp; "docker-machine.exe" </a:t>
            </a:r>
            <a:r>
              <a:rPr lang="en-US" sz="1050" dirty="0" err="1">
                <a:solidFill>
                  <a:schemeClr val="tx1"/>
                </a:solidFill>
                <a:latin typeface="Lucida Console" panose="020B0609040504020204" pitchFamily="49" charset="0"/>
              </a:rPr>
              <a:t>env</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Invoke-Expression</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active</a:t>
            </a:r>
          </a:p>
          <a:p>
            <a:pPr marL="0" indent="0">
              <a:buNone/>
            </a:pPr>
            <a:r>
              <a:rPr lang="en-US" sz="1050" dirty="0" err="1">
                <a:solidFill>
                  <a:schemeClr val="tx1"/>
                </a:solidFill>
                <a:latin typeface="Lucida Console" panose="020B0609040504020204" pitchFamily="49" charset="0"/>
              </a:rPr>
              <a:t>dockerhost-linux</a:t>
            </a:r>
            <a:endParaRPr lang="en-US" sz="1050" dirty="0">
              <a:solidFill>
                <a:schemeClr val="tx1"/>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ip</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dockerhost-linux.cloudapp.net</a:t>
            </a:r>
          </a:p>
        </p:txBody>
      </p:sp>
    </p:spTree>
    <p:extLst>
      <p:ext uri="{BB962C8B-B14F-4D97-AF65-F5344CB8AC3E}">
        <p14:creationId xmlns:p14="http://schemas.microsoft.com/office/powerpoint/2010/main" val="2414173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 - Create</a:t>
            </a:r>
          </a:p>
        </p:txBody>
      </p:sp>
      <p:sp>
        <p:nvSpPr>
          <p:cNvPr id="3" name="Content Placeholder 2"/>
          <p:cNvSpPr>
            <a:spLocks noGrp="1"/>
          </p:cNvSpPr>
          <p:nvPr>
            <p:ph idx="1"/>
          </p:nvPr>
        </p:nvSpPr>
        <p:spPr>
          <a:xfrm>
            <a:off x="457200" y="1047750"/>
            <a:ext cx="8229600" cy="3394472"/>
          </a:xfrm>
        </p:spPr>
        <p:txBody>
          <a:bodyPr/>
          <a:lstStyle/>
          <a:p>
            <a:r>
              <a:rPr lang="en-US" dirty="0"/>
              <a:t>Provisions Docker Hosts In Azure </a:t>
            </a:r>
          </a:p>
          <a:p>
            <a:pPr lvl="1"/>
            <a:r>
              <a:rPr lang="en-US" i="1" dirty="0"/>
              <a:t>Linux for now, Windows Coming</a:t>
            </a:r>
          </a:p>
        </p:txBody>
      </p:sp>
      <p:sp>
        <p:nvSpPr>
          <p:cNvPr id="6" name="Content Placeholder 1"/>
          <p:cNvSpPr txBox="1">
            <a:spLocks/>
          </p:cNvSpPr>
          <p:nvPr/>
        </p:nvSpPr>
        <p:spPr>
          <a:xfrm>
            <a:off x="228600" y="2419350"/>
            <a:ext cx="8686800" cy="119109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req</a:t>
            </a:r>
            <a:r>
              <a:rPr lang="en-US" sz="1050" b="1" dirty="0">
                <a:solidFill>
                  <a:srgbClr val="00B050"/>
                </a:solidFill>
                <a:latin typeface="Lucida Console" panose="020B0609040504020204" pitchFamily="49" charset="0"/>
              </a:rPr>
              <a:t> -x509 -nodes -days 365 -</a:t>
            </a:r>
            <a:r>
              <a:rPr lang="en-US" sz="1050" b="1" dirty="0" err="1">
                <a:solidFill>
                  <a:srgbClr val="00B050"/>
                </a:solidFill>
                <a:latin typeface="Lucida Console" panose="020B0609040504020204" pitchFamily="49" charset="0"/>
              </a:rPr>
              <a:t>newkey</a:t>
            </a:r>
            <a:r>
              <a:rPr lang="en-US" sz="1050" b="1" dirty="0">
                <a:solidFill>
                  <a:srgbClr val="00B050"/>
                </a:solidFill>
                <a:latin typeface="Lucida Console" panose="020B0609040504020204" pitchFamily="49" charset="0"/>
              </a:rPr>
              <a:t> rsa:1024 -</a:t>
            </a:r>
            <a:r>
              <a:rPr lang="en-US" sz="1050" b="1" dirty="0" err="1">
                <a:solidFill>
                  <a:srgbClr val="00B050"/>
                </a:solidFill>
                <a:latin typeface="Lucida Console" panose="020B0609040504020204" pitchFamily="49" charset="0"/>
              </a:rPr>
              <a:t>keyout</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-out </a:t>
            </a:r>
            <a:r>
              <a:rPr lang="en-US" sz="1050" b="1" dirty="0" err="1">
                <a:solidFill>
                  <a:srgbClr val="00B050"/>
                </a:solidFill>
                <a:latin typeface="Lucida Console" panose="020B0609040504020204" pitchFamily="49" charset="0"/>
              </a:rPr>
              <a:t>AzureMgmnt.pem</a:t>
            </a:r>
            <a:endParaRPr lang="en-US" sz="1050" b="1" dirty="0">
              <a:solidFill>
                <a:srgbClr val="00B050"/>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pkcs12 -export -out </a:t>
            </a:r>
            <a:r>
              <a:rPr lang="en-US" sz="1050" b="1" dirty="0" err="1">
                <a:solidFill>
                  <a:srgbClr val="00B050"/>
                </a:solidFill>
                <a:latin typeface="Lucida Console" panose="020B0609040504020204" pitchFamily="49" charset="0"/>
              </a:rPr>
              <a:t>AzureMgmnt.pfx</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-name "Azure Management Cert"</a:t>
            </a: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x509 -inform </a:t>
            </a:r>
            <a:r>
              <a:rPr lang="en-US" sz="1050" b="1" dirty="0" err="1">
                <a:solidFill>
                  <a:srgbClr val="00B050"/>
                </a:solidFill>
                <a:latin typeface="Lucida Console" panose="020B0609040504020204" pitchFamily="49" charset="0"/>
              </a:rPr>
              <a:t>pem</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outform</a:t>
            </a:r>
            <a:r>
              <a:rPr lang="en-US" sz="1050" b="1" dirty="0">
                <a:solidFill>
                  <a:srgbClr val="00B050"/>
                </a:solidFill>
                <a:latin typeface="Lucida Console" panose="020B0609040504020204" pitchFamily="49" charset="0"/>
              </a:rPr>
              <a:t> der -out AzureMgmnt.cer</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create -d azure --azure-subscription-id=“</a:t>
            </a:r>
            <a:r>
              <a:rPr lang="en-US" sz="1050" b="1" dirty="0">
                <a:solidFill>
                  <a:schemeClr val="accent6">
                    <a:lumMod val="75000"/>
                  </a:schemeClr>
                </a:solidFill>
                <a:latin typeface="Lucida Console" panose="020B0609040504020204" pitchFamily="49" charset="0"/>
              </a:rPr>
              <a:t>[your azure sub id]</a:t>
            </a:r>
            <a:r>
              <a:rPr lang="en-US" sz="1050" b="1" dirty="0">
                <a:solidFill>
                  <a:srgbClr val="00B050"/>
                </a:solidFill>
                <a:latin typeface="Lucida Console" panose="020B0609040504020204" pitchFamily="49" charset="0"/>
              </a:rPr>
              <a:t>" --azure-subscription-cert="C:\Users\SteveLas\.docker\AzureCerts\AzureMgmnt.pem"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Font typeface="Arial" pitchFamily="34" charset="0"/>
              <a:buNone/>
            </a:pPr>
            <a:endParaRPr lang="en-US" sz="1050" b="1" dirty="0">
              <a:solidFill>
                <a:srgbClr val="00B050"/>
              </a:solidFill>
              <a:latin typeface="Lucida Console" panose="020B0609040504020204" pitchFamily="49" charset="0"/>
            </a:endParaRPr>
          </a:p>
        </p:txBody>
      </p:sp>
      <p:sp>
        <p:nvSpPr>
          <p:cNvPr id="8" name="Rectangle 7"/>
          <p:cNvSpPr/>
          <p:nvPr/>
        </p:nvSpPr>
        <p:spPr>
          <a:xfrm>
            <a:off x="76200" y="4563130"/>
            <a:ext cx="5867400" cy="523220"/>
          </a:xfrm>
          <a:prstGeom prst="rect">
            <a:avLst/>
          </a:prstGeom>
        </p:spPr>
        <p:txBody>
          <a:bodyPr wrap="square">
            <a:spAutoFit/>
          </a:bodyPr>
          <a:lstStyle/>
          <a:p>
            <a:r>
              <a:rPr lang="de-DE" sz="1400" i="1" dirty="0">
                <a:solidFill>
                  <a:schemeClr val="bg1"/>
                </a:solidFill>
                <a:hlinkClick r:id="rId3"/>
              </a:rPr>
              <a:t>Docker Docs - Docker-machine create -d azure...</a:t>
            </a:r>
            <a:r>
              <a:rPr lang="en-US" sz="1400" i="1" dirty="0">
                <a:solidFill>
                  <a:schemeClr val="bg1"/>
                </a:solidFill>
              </a:rPr>
              <a:t> </a:t>
            </a:r>
          </a:p>
          <a:p>
            <a:r>
              <a:rPr lang="en-US" sz="1400" i="1" dirty="0">
                <a:solidFill>
                  <a:schemeClr val="bg1"/>
                </a:solidFill>
                <a:hlinkClick r:id="rId4"/>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3987433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Shipping Manifest</a:t>
            </a:r>
          </a:p>
        </p:txBody>
      </p:sp>
      <p:sp>
        <p:nvSpPr>
          <p:cNvPr id="3" name="Content Placeholder 2"/>
          <p:cNvSpPr>
            <a:spLocks noGrp="1"/>
          </p:cNvSpPr>
          <p:nvPr>
            <p:ph idx="1"/>
          </p:nvPr>
        </p:nvSpPr>
        <p:spPr>
          <a:xfrm>
            <a:off x="457200" y="1200151"/>
            <a:ext cx="8534400" cy="3394472"/>
          </a:xfrm>
        </p:spPr>
        <p:txBody>
          <a:bodyPr>
            <a:normAutofit lnSpcReduction="10000"/>
          </a:bodyPr>
          <a:lstStyle/>
          <a:p>
            <a:r>
              <a:rPr lang="en-US" b="1" dirty="0">
                <a:solidFill>
                  <a:srgbClr val="C0504D"/>
                </a:solidFill>
              </a:rPr>
              <a:t>Big Picture for working with Containers</a:t>
            </a:r>
          </a:p>
          <a:p>
            <a:r>
              <a:rPr lang="en-US" b="1" dirty="0">
                <a:solidFill>
                  <a:srgbClr val="C0504D"/>
                </a:solidFill>
              </a:rPr>
              <a:t>Vocabulary</a:t>
            </a:r>
          </a:p>
          <a:p>
            <a:r>
              <a:rPr lang="en-US" b="1" dirty="0">
                <a:solidFill>
                  <a:srgbClr val="C0504D"/>
                </a:solidFill>
              </a:rPr>
              <a:t>Container Architecture</a:t>
            </a:r>
          </a:p>
          <a:p>
            <a:r>
              <a:rPr lang="en-US" b="1" dirty="0">
                <a:solidFill>
                  <a:srgbClr val="C0504D"/>
                </a:solidFill>
              </a:rPr>
              <a:t>Micro Services and Containerization </a:t>
            </a:r>
          </a:p>
          <a:p>
            <a:r>
              <a:rPr lang="en-US" b="1" dirty="0">
                <a:solidFill>
                  <a:srgbClr val="C0504D"/>
                </a:solidFill>
              </a:rPr>
              <a:t>Visual Studio &amp; ASP.NET Core</a:t>
            </a:r>
          </a:p>
          <a:p>
            <a:r>
              <a:rPr lang="en-US" b="1" dirty="0">
                <a:solidFill>
                  <a:srgbClr val="C0504D"/>
                </a:solidFill>
              </a:rPr>
              <a:t>Azure Container Service</a:t>
            </a:r>
          </a:p>
        </p:txBody>
      </p:sp>
    </p:spTree>
    <p:extLst>
      <p:ext uri="{BB962C8B-B14F-4D97-AF65-F5344CB8AC3E}">
        <p14:creationId xmlns:p14="http://schemas.microsoft.com/office/powerpoint/2010/main" val="686017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4308873"/>
          </a:xfrm>
        </p:spPr>
        <p:txBody>
          <a:bodyPr>
            <a:noAutofit/>
          </a:bodyPr>
          <a:lstStyle/>
          <a:p>
            <a:pPr marL="2289175" indent="-2289175">
              <a:buNone/>
            </a:pPr>
            <a:r>
              <a:rPr lang="en-US" sz="1800" b="1" dirty="0">
                <a:solidFill>
                  <a:srgbClr val="0070C0"/>
                </a:solidFill>
              </a:rPr>
              <a:t>Commands</a:t>
            </a:r>
          </a:p>
          <a:p>
            <a:pPr marL="2289175" indent="-2289175">
              <a:buNone/>
            </a:pPr>
            <a:r>
              <a:rPr lang="en-US" sz="1400" b="1" dirty="0">
                <a:latin typeface="Consolas" panose="020B0609020204030204" pitchFamily="49" charset="0"/>
              </a:rPr>
              <a:t>Docker-machine create</a:t>
            </a:r>
            <a:r>
              <a:rPr lang="en-US" sz="1400" dirty="0"/>
              <a:t>	Provisions a VM with the Docker daemon installed and configured locally for use</a:t>
            </a:r>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env</a:t>
            </a:r>
            <a:r>
              <a:rPr lang="en-US" sz="1400" dirty="0"/>
              <a:t>	Switches between host entries</a:t>
            </a:r>
          </a:p>
          <a:p>
            <a:pPr marL="2289175" indent="-2289175">
              <a:buNone/>
            </a:pPr>
            <a:r>
              <a:rPr lang="en-US" sz="1400" b="1" dirty="0">
                <a:latin typeface="Consolas" panose="020B0609020204030204" pitchFamily="49" charset="0"/>
              </a:rPr>
              <a:t>Docker-machine ls</a:t>
            </a:r>
            <a:r>
              <a:rPr lang="en-US" sz="1400" dirty="0"/>
              <a:t>	Lists the currently configured hosts</a:t>
            </a:r>
          </a:p>
          <a:p>
            <a:pPr marL="2289175" indent="-2289175">
              <a:buNone/>
            </a:pPr>
            <a:r>
              <a:rPr lang="en-US" sz="1400" b="1" dirty="0">
                <a:latin typeface="Consolas" panose="020B0609020204030204" pitchFamily="49" charset="0"/>
              </a:rPr>
              <a:t>Docker-machine active</a:t>
            </a:r>
            <a:r>
              <a:rPr lang="en-US" sz="1400" dirty="0"/>
              <a:t>	The currently configured host</a:t>
            </a:r>
          </a:p>
          <a:p>
            <a:pPr marL="2289175" indent="-2289175">
              <a:buNone/>
            </a:pPr>
            <a:r>
              <a:rPr lang="en-US" sz="1400" b="1" dirty="0">
                <a:latin typeface="Consolas" panose="020B0609020204030204" pitchFamily="49" charset="0"/>
              </a:rPr>
              <a:t>Docker-machine start</a:t>
            </a:r>
            <a:r>
              <a:rPr lang="en-US" sz="1400" dirty="0"/>
              <a:t>	Starts the named host – </a:t>
            </a:r>
            <a:r>
              <a:rPr lang="en-US" sz="1400" i="1" dirty="0"/>
              <a:t>required on reboot for </a:t>
            </a:r>
            <a:r>
              <a:rPr lang="en-US" sz="1400" i="1" dirty="0" err="1"/>
              <a:t>VirtualBox</a:t>
            </a:r>
            <a:endParaRPr lang="en-US" sz="1400" i="1" dirty="0"/>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ip</a:t>
            </a:r>
            <a:r>
              <a:rPr lang="en-US" sz="1400" dirty="0"/>
              <a:t>	Provides the URI for the named host</a:t>
            </a:r>
          </a:p>
          <a:p>
            <a:pPr marL="2289175" indent="-2289175">
              <a:buNone/>
            </a:pPr>
            <a:endParaRPr lang="en-US" sz="1400" i="1" dirty="0"/>
          </a:p>
          <a:p>
            <a:pPr marL="2289175" indent="-2289175">
              <a:buNone/>
            </a:pPr>
            <a:endParaRPr lang="en-US" sz="1400" dirty="0"/>
          </a:p>
          <a:p>
            <a:pPr marL="2289175" indent="-2289175">
              <a:buNone/>
            </a:pPr>
            <a:endParaRPr lang="en-US" sz="1400" dirty="0"/>
          </a:p>
          <a:p>
            <a:pPr marL="2289175" indent="-2289175">
              <a:buNone/>
            </a:pPr>
            <a:endParaRPr lang="en-US" sz="1400" dirty="0"/>
          </a:p>
          <a:p>
            <a:pPr marL="2289175" indent="-2289175">
              <a:buNone/>
            </a:pPr>
            <a:endParaRPr lang="en-US" sz="1400" dirty="0"/>
          </a:p>
        </p:txBody>
      </p:sp>
      <p:pic>
        <p:nvPicPr>
          <p:cNvPr id="5" name="Picture 8" descr="http://images.bwbx.io/cms/2014-04-01/0401_bschools_SAT_970-630x4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1850" y="1657350"/>
            <a:ext cx="1962150" cy="13081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6200" y="4563130"/>
            <a:ext cx="5867400" cy="523220"/>
          </a:xfrm>
          <a:prstGeom prst="rect">
            <a:avLst/>
          </a:prstGeom>
        </p:spPr>
        <p:txBody>
          <a:bodyPr wrap="square">
            <a:spAutoFit/>
          </a:bodyPr>
          <a:lstStyle/>
          <a:p>
            <a:r>
              <a:rPr lang="de-DE" sz="1400" i="1" dirty="0">
                <a:solidFill>
                  <a:schemeClr val="bg1"/>
                </a:solidFill>
                <a:hlinkClick r:id="rId3"/>
              </a:rPr>
              <a:t>Docker Docs - Docker-machine create -d azure...</a:t>
            </a:r>
            <a:r>
              <a:rPr lang="en-US" sz="1400" i="1" dirty="0">
                <a:solidFill>
                  <a:schemeClr val="bg1"/>
                </a:solidFill>
              </a:rPr>
              <a:t> </a:t>
            </a:r>
          </a:p>
          <a:p>
            <a:r>
              <a:rPr lang="en-US" sz="1400" i="1" dirty="0">
                <a:solidFill>
                  <a:schemeClr val="bg1"/>
                </a:solidFill>
                <a:hlinkClick r:id="rId4"/>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1046219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Instancing Multiple Services</a:t>
            </a:r>
          </a:p>
        </p:txBody>
      </p:sp>
      <p:sp>
        <p:nvSpPr>
          <p:cNvPr id="3" name="Content Placeholder 2"/>
          <p:cNvSpPr>
            <a:spLocks noGrp="1"/>
          </p:cNvSpPr>
          <p:nvPr>
            <p:ph idx="1"/>
          </p:nvPr>
        </p:nvSpPr>
        <p:spPr>
          <a:xfrm>
            <a:off x="457200" y="1200151"/>
            <a:ext cx="7162800" cy="3394472"/>
          </a:xfrm>
        </p:spPr>
        <p:txBody>
          <a:bodyPr/>
          <a:lstStyle/>
          <a:p>
            <a:r>
              <a:rPr lang="en-US" dirty="0"/>
              <a:t>How do you instance several </a:t>
            </a:r>
            <a:r>
              <a:rPr lang="en-US" b="1" i="1" dirty="0"/>
              <a:t>different </a:t>
            </a:r>
            <a:r>
              <a:rPr lang="en-US" dirty="0"/>
              <a:t>services at the same time?</a:t>
            </a:r>
          </a:p>
          <a:p>
            <a:r>
              <a:rPr lang="en-US" dirty="0"/>
              <a:t>Are you building Micro Services?</a:t>
            </a:r>
          </a:p>
          <a:p>
            <a:r>
              <a:rPr lang="en-US" dirty="0"/>
              <a:t>How to manage configurations between environments?</a:t>
            </a:r>
          </a:p>
        </p:txBody>
      </p:sp>
    </p:spTree>
    <p:extLst>
      <p:ext uri="{BB962C8B-B14F-4D97-AF65-F5344CB8AC3E}">
        <p14:creationId xmlns:p14="http://schemas.microsoft.com/office/powerpoint/2010/main" val="1712727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Docker-Compose.exe</a:t>
            </a:r>
          </a:p>
        </p:txBody>
      </p:sp>
      <p:sp>
        <p:nvSpPr>
          <p:cNvPr id="3" name="Content Placeholder 2"/>
          <p:cNvSpPr>
            <a:spLocks noGrp="1"/>
          </p:cNvSpPr>
          <p:nvPr>
            <p:ph idx="1"/>
          </p:nvPr>
        </p:nvSpPr>
        <p:spPr/>
        <p:txBody>
          <a:bodyPr/>
          <a:lstStyle/>
          <a:p>
            <a:r>
              <a:rPr lang="en-US" dirty="0"/>
              <a:t>API above docker run</a:t>
            </a:r>
          </a:p>
          <a:p>
            <a:r>
              <a:rPr lang="en-US" dirty="0"/>
              <a:t>Used to instance multiple containers 1:~</a:t>
            </a:r>
          </a:p>
          <a:p>
            <a:r>
              <a:rPr lang="en-US" dirty="0"/>
              <a:t>Can reference </a:t>
            </a:r>
            <a:r>
              <a:rPr lang="en-US" dirty="0" err="1"/>
              <a:t>dockerfiles</a:t>
            </a:r>
            <a:r>
              <a:rPr lang="en-US" dirty="0"/>
              <a:t> and/or images</a:t>
            </a:r>
          </a:p>
          <a:p>
            <a:r>
              <a:rPr lang="en-US" dirty="0"/>
              <a:t>Paired with docker-</a:t>
            </a:r>
            <a:r>
              <a:rPr lang="en-US" dirty="0" err="1"/>
              <a:t>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Compose</a:t>
            </a:r>
          </a:p>
        </p:txBody>
      </p:sp>
      <p:sp>
        <p:nvSpPr>
          <p:cNvPr id="5" name="Content Placeholder 1"/>
          <p:cNvSpPr txBox="1">
            <a:spLocks/>
          </p:cNvSpPr>
          <p:nvPr/>
        </p:nvSpPr>
        <p:spPr>
          <a:xfrm>
            <a:off x="228600" y="1272847"/>
            <a:ext cx="8686800" cy="3356303"/>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indent="0">
              <a:buNone/>
            </a:pPr>
            <a:r>
              <a:rPr lang="en-US" sz="1050" dirty="0">
                <a:solidFill>
                  <a:schemeClr val="tx1"/>
                </a:solidFill>
                <a:latin typeface="Lucida Console" panose="020B0609040504020204" pitchFamily="49" charset="0"/>
              </a:rPr>
              <a:t>Pulling </a:t>
            </a:r>
            <a:r>
              <a:rPr lang="en-US" sz="1050" dirty="0" err="1">
                <a:solidFill>
                  <a:schemeClr val="tx1"/>
                </a:solidFill>
                <a:latin typeface="Lucida Console" panose="020B0609040504020204" pitchFamily="49" charset="0"/>
              </a:rPr>
              <a:t>db</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endParaRPr lang="en-US" sz="1050" dirty="0">
              <a:solidFill>
                <a:schemeClr val="tx1"/>
              </a:solidFill>
              <a:latin typeface="Lucida Console" panose="020B0609040504020204" pitchFamily="49" charset="0"/>
            </a:endParaRPr>
          </a:p>
          <a:p>
            <a:pPr marL="0" indent="0">
              <a:buNone/>
            </a:pPr>
            <a:r>
              <a:rPr lang="en-US" sz="1050" b="1" dirty="0">
                <a:solidFill>
                  <a:srgbClr val="FFC000"/>
                </a:solidFill>
                <a:effectLst>
                  <a:outerShdw blurRad="50800" dist="38100" dir="2700000" algn="tl" rotWithShape="0">
                    <a:prstClr val="black">
                      <a:alpha val="40000"/>
                    </a:prstClr>
                  </a:outerShdw>
                </a:effectLst>
                <a:latin typeface="Lucida Console" panose="020B0609040504020204" pitchFamily="49" charset="0"/>
              </a:rPr>
              <a:t>Creating wordpress_db_1</a:t>
            </a:r>
          </a:p>
          <a:p>
            <a:pPr marL="0" indent="0">
              <a:buNone/>
            </a:pPr>
            <a:r>
              <a:rPr lang="en-US" sz="1050" dirty="0">
                <a:solidFill>
                  <a:schemeClr val="tx1"/>
                </a:solidFill>
                <a:latin typeface="Lucida Console" panose="020B0609040504020204" pitchFamily="49" charset="0"/>
              </a:rPr>
              <a:t>Building web</a:t>
            </a:r>
          </a:p>
          <a:p>
            <a:pPr marL="0" indent="0">
              <a:buNone/>
            </a:pPr>
            <a:r>
              <a:rPr lang="en-US" sz="1050" dirty="0">
                <a:solidFill>
                  <a:schemeClr val="tx1"/>
                </a:solidFill>
                <a:latin typeface="Lucida Console" panose="020B0609040504020204" pitchFamily="49" charset="0"/>
              </a:rPr>
              <a:t>Step 1 :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Digest: sha256:166c2488a7cd60dc02f0cfcb0b606db38ff251f36cb5b10e8b837d9619c41036</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/php5:latest</a:t>
            </a:r>
          </a:p>
          <a:p>
            <a:pPr marL="0" indent="0">
              <a:buNone/>
            </a:pPr>
            <a:r>
              <a:rPr lang="en-US" sz="1050" dirty="0">
                <a:solidFill>
                  <a:schemeClr val="tx1"/>
                </a:solidFill>
                <a:latin typeface="Lucida Console" panose="020B0609040504020204" pitchFamily="49" charset="0"/>
              </a:rPr>
              <a:t> ---&gt; d8e939bb8720</a:t>
            </a:r>
          </a:p>
          <a:p>
            <a:pPr marL="0" indent="0">
              <a:buNone/>
            </a:pPr>
            <a:r>
              <a:rPr lang="en-US" sz="1050" dirty="0">
                <a:solidFill>
                  <a:schemeClr val="tx1"/>
                </a:solidFill>
                <a:latin typeface="Lucida Console" panose="020B0609040504020204" pitchFamily="49" charset="0"/>
              </a:rPr>
              <a:t>Step 2 : ADD . /code</a:t>
            </a:r>
          </a:p>
          <a:p>
            <a:pPr marL="0" indent="0">
              <a:buNone/>
            </a:pPr>
            <a:r>
              <a:rPr lang="en-US" sz="1050" dirty="0">
                <a:solidFill>
                  <a:schemeClr val="tx1"/>
                </a:solidFill>
                <a:latin typeface="Lucida Console" panose="020B0609040504020204" pitchFamily="49" charset="0"/>
              </a:rPr>
              <a:t> ---&gt; 74ef767963f1</a:t>
            </a:r>
          </a:p>
          <a:p>
            <a:pPr marL="0" indent="0">
              <a:buNone/>
            </a:pPr>
            <a:r>
              <a:rPr lang="en-US" sz="1050" dirty="0">
                <a:solidFill>
                  <a:schemeClr val="tx1"/>
                </a:solidFill>
                <a:latin typeface="Lucida Console" panose="020B0609040504020204" pitchFamily="49" charset="0"/>
              </a:rPr>
              <a:t>Successfully built 74ef767963f1</a:t>
            </a:r>
          </a:p>
          <a:p>
            <a:pPr marL="0" indent="0">
              <a:buNone/>
            </a:pPr>
            <a:r>
              <a:rPr lang="en-US" sz="1050" b="1" dirty="0">
                <a:solidFill>
                  <a:srgbClr val="FFC000"/>
                </a:solidFill>
                <a:latin typeface="Lucida Console" panose="020B0609040504020204" pitchFamily="49" charset="0"/>
              </a:rPr>
              <a:t>Creating wordpress_web_1</a:t>
            </a: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67400" y="1381357"/>
            <a:ext cx="2872609" cy="25190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4021521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04799" y="3058449"/>
            <a:ext cx="1753073" cy="634175"/>
            <a:chOff x="304799" y="3058449"/>
            <a:chExt cx="1753073" cy="634175"/>
          </a:xfrm>
        </p:grpSpPr>
        <p:sp>
          <p:nvSpPr>
            <p:cNvPr id="6" name="Rectangle 5"/>
            <p:cNvSpPr/>
            <p:nvPr/>
          </p:nvSpPr>
          <p:spPr>
            <a:xfrm>
              <a:off x="304800" y="3172749"/>
              <a:ext cx="1753072" cy="51987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Wordpress</a:t>
              </a:r>
              <a:r>
                <a:rPr lang="en-US" b="1" dirty="0">
                  <a:solidFill>
                    <a:schemeClr val="bg1"/>
                  </a:solidFill>
                </a:rPr>
                <a:t> …</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277006" y="1101977"/>
            <a:ext cx="1785155" cy="1753030"/>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914400"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4799"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489930" y="4233473"/>
            <a:ext cx="1415070"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Docker-compose</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159838" y="4068981"/>
            <a:ext cx="1512118" cy="999821"/>
            <a:chOff x="3212282" y="2183300"/>
            <a:chExt cx="1512118" cy="999821"/>
          </a:xfrm>
        </p:grpSpPr>
        <p:sp>
          <p:nvSpPr>
            <p:cNvPr id="23" name="Snip Single Corner Rectangle 22"/>
            <p:cNvSpPr/>
            <p:nvPr/>
          </p:nvSpPr>
          <p:spPr>
            <a:xfrm>
              <a:off x="3212282" y="2295112"/>
              <a:ext cx="1512118" cy="888009"/>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dirty="0">
                  <a:solidFill>
                    <a:srgbClr val="0070C0"/>
                  </a:solidFill>
                </a:rPr>
                <a:t>FROM </a:t>
              </a:r>
              <a:r>
                <a:rPr lang="en-US" sz="1050" dirty="0" err="1">
                  <a:solidFill>
                    <a:schemeClr val="bg1"/>
                  </a:solidFill>
                </a:rPr>
                <a:t>orchardup</a:t>
              </a:r>
              <a:r>
                <a:rPr lang="en-US" sz="1050" dirty="0">
                  <a:solidFill>
                    <a:schemeClr val="bg1"/>
                  </a:solidFill>
                </a:rPr>
                <a:t>/php5</a:t>
              </a:r>
            </a:p>
            <a:p>
              <a:r>
                <a:rPr lang="en-US" sz="1050" b="1" dirty="0">
                  <a:solidFill>
                    <a:srgbClr val="0070C0"/>
                  </a:solidFill>
                </a:rPr>
                <a:t>ADD</a:t>
              </a:r>
              <a:r>
                <a:rPr lang="en-US" sz="1050" dirty="0">
                  <a:solidFill>
                    <a:schemeClr val="bg1"/>
                  </a:solidFill>
                </a:rPr>
                <a:t> . /code</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6079086" y="2557154"/>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2159838" y="1171740"/>
            <a:ext cx="2044199" cy="2238210"/>
            <a:chOff x="3212281" y="2183300"/>
            <a:chExt cx="2044199" cy="2238210"/>
          </a:xfrm>
        </p:grpSpPr>
        <p:sp>
          <p:nvSpPr>
            <p:cNvPr id="60" name="Snip Single Corner Rectangle 59"/>
            <p:cNvSpPr/>
            <p:nvPr/>
          </p:nvSpPr>
          <p:spPr>
            <a:xfrm>
              <a:off x="3212281" y="2295112"/>
              <a:ext cx="2044199" cy="2126398"/>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00" b="1" dirty="0">
                  <a:solidFill>
                    <a:srgbClr val="C00000"/>
                  </a:solidFill>
                </a:rPr>
                <a:t>services:</a:t>
              </a:r>
            </a:p>
            <a:p>
              <a:r>
                <a:rPr lang="en-US" sz="1000" b="1" dirty="0">
                  <a:solidFill>
                    <a:srgbClr val="C00000"/>
                  </a:solidFill>
                </a:rPr>
                <a:t>  web:</a:t>
              </a:r>
            </a:p>
            <a:p>
              <a:r>
                <a:rPr lang="en-US" sz="1000" b="1" dirty="0">
                  <a:solidFill>
                    <a:srgbClr val="0070C0"/>
                  </a:solidFill>
                </a:rPr>
                <a:t>    </a:t>
              </a:r>
              <a:r>
                <a:rPr lang="en-US" sz="1000" b="1" dirty="0">
                  <a:solidFill>
                    <a:srgbClr val="C00000"/>
                  </a:solidFill>
                </a:rPr>
                <a:t>build:</a:t>
              </a:r>
              <a:r>
                <a:rPr lang="en-US" sz="1000" b="1" dirty="0">
                  <a:solidFill>
                    <a:srgbClr val="0070C0"/>
                  </a:solidFill>
                </a:rPr>
                <a:t> .</a:t>
              </a:r>
            </a:p>
            <a:p>
              <a:r>
                <a:rPr lang="en-US" sz="1000" b="1" dirty="0">
                  <a:solidFill>
                    <a:srgbClr val="C00000"/>
                  </a:solidFill>
                </a:rPr>
                <a:t>    ports:</a:t>
              </a:r>
            </a:p>
            <a:p>
              <a:r>
                <a:rPr lang="en-US" sz="1000" b="1" dirty="0">
                  <a:solidFill>
                    <a:srgbClr val="0070C0"/>
                  </a:solidFill>
                </a:rPr>
                <a:t>      - "8000:8000"</a:t>
              </a:r>
            </a:p>
            <a:p>
              <a:r>
                <a:rPr lang="en-US" sz="1000" b="1" dirty="0">
                  <a:solidFill>
                    <a:srgbClr val="C00000"/>
                  </a:solidFill>
                </a:rPr>
                <a:t>    volumes:</a:t>
              </a:r>
            </a:p>
            <a:p>
              <a:r>
                <a:rPr lang="en-US" sz="1000" b="1" dirty="0">
                  <a:solidFill>
                    <a:srgbClr val="0070C0"/>
                  </a:solidFill>
                </a:rPr>
                <a:t>      - .:/code</a:t>
              </a:r>
            </a:p>
            <a:p>
              <a:r>
                <a:rPr lang="en-US" sz="1000" b="1" dirty="0">
                  <a:solidFill>
                    <a:srgbClr val="C00000"/>
                  </a:solidFill>
                </a:rPr>
                <a:t>    </a:t>
              </a:r>
              <a:r>
                <a:rPr lang="en-US" sz="1000" b="1" dirty="0" err="1">
                  <a:solidFill>
                    <a:srgbClr val="C00000"/>
                  </a:solidFill>
                </a:rPr>
                <a:t>depends_on</a:t>
              </a:r>
              <a:r>
                <a:rPr lang="en-US" sz="1000" b="1" dirty="0">
                  <a:solidFill>
                    <a:srgbClr val="C00000"/>
                  </a:solidFill>
                </a:rPr>
                <a:t>:</a:t>
              </a:r>
            </a:p>
            <a:p>
              <a:r>
                <a:rPr lang="en-US" sz="1000" b="1" dirty="0">
                  <a:solidFill>
                    <a:srgbClr val="0070C0"/>
                  </a:solidFill>
                </a:rPr>
                <a:t>      - </a:t>
              </a:r>
              <a:r>
                <a:rPr lang="en-US" sz="1000" b="1" dirty="0" err="1">
                  <a:solidFill>
                    <a:srgbClr val="0070C0"/>
                  </a:solidFill>
                </a:rPr>
                <a:t>db</a:t>
              </a:r>
              <a:endParaRPr lang="en-US" sz="1000" b="1" dirty="0">
                <a:solidFill>
                  <a:srgbClr val="0070C0"/>
                </a:solidFill>
              </a:endParaRPr>
            </a:p>
            <a:p>
              <a:r>
                <a:rPr lang="en-US" sz="1000" b="1" dirty="0">
                  <a:solidFill>
                    <a:srgbClr val="C00000"/>
                  </a:solidFill>
                </a:rPr>
                <a:t>  </a:t>
              </a:r>
              <a:r>
                <a:rPr lang="en-US" sz="1000" b="1" dirty="0" err="1">
                  <a:solidFill>
                    <a:srgbClr val="C00000"/>
                  </a:solidFill>
                </a:rPr>
                <a:t>db</a:t>
              </a:r>
              <a:r>
                <a:rPr lang="en-US" sz="1000" b="1" dirty="0">
                  <a:solidFill>
                    <a:srgbClr val="C00000"/>
                  </a:solidFill>
                </a:rPr>
                <a:t>:</a:t>
              </a:r>
            </a:p>
            <a:p>
              <a:r>
                <a:rPr lang="en-US" sz="1000" b="1" dirty="0">
                  <a:solidFill>
                    <a:srgbClr val="0070C0"/>
                  </a:solidFill>
                </a:rPr>
                <a:t>    </a:t>
              </a:r>
              <a:r>
                <a:rPr lang="en-US" sz="1000" b="1" dirty="0">
                  <a:solidFill>
                    <a:srgbClr val="C00000"/>
                  </a:solidFill>
                </a:rPr>
                <a:t>image:</a:t>
              </a:r>
              <a:r>
                <a:rPr lang="en-US" sz="1000" b="1" dirty="0">
                  <a:solidFill>
                    <a:srgbClr val="0070C0"/>
                  </a:solidFill>
                </a:rPr>
                <a:t> </a:t>
              </a:r>
              <a:r>
                <a:rPr lang="en-US" sz="1000" b="1" dirty="0" err="1">
                  <a:solidFill>
                    <a:srgbClr val="0070C0"/>
                  </a:solidFill>
                </a:rPr>
                <a:t>orchardup</a:t>
              </a:r>
              <a:r>
                <a:rPr lang="en-US" sz="1000" b="1" dirty="0">
                  <a:solidFill>
                    <a:srgbClr val="0070C0"/>
                  </a:solidFill>
                </a:rPr>
                <a:t>/</a:t>
              </a:r>
              <a:r>
                <a:rPr lang="en-US" sz="1000" b="1" dirty="0" err="1">
                  <a:solidFill>
                    <a:srgbClr val="0070C0"/>
                  </a:solidFill>
                </a:rPr>
                <a:t>mysql</a:t>
              </a:r>
              <a:endParaRPr lang="en-US" sz="1000" b="1" dirty="0">
                <a:solidFill>
                  <a:srgbClr val="0070C0"/>
                </a:solidFill>
              </a:endParaRPr>
            </a:p>
            <a:p>
              <a:r>
                <a:rPr lang="en-US" sz="1000" b="1" dirty="0">
                  <a:solidFill>
                    <a:srgbClr val="0070C0"/>
                  </a:solidFill>
                </a:rPr>
                <a:t>    </a:t>
              </a:r>
              <a:r>
                <a:rPr lang="en-US" sz="1000" b="1" dirty="0">
                  <a:solidFill>
                    <a:srgbClr val="C00000"/>
                  </a:solidFill>
                </a:rPr>
                <a:t>environment:</a:t>
              </a:r>
            </a:p>
            <a:p>
              <a:r>
                <a:rPr lang="en-US" sz="900" b="1" dirty="0">
                  <a:solidFill>
                    <a:srgbClr val="0070C0"/>
                  </a:solidFill>
                </a:rPr>
                <a:t>      MYSQL_DATABASE: </a:t>
              </a:r>
              <a:r>
                <a:rPr lang="en-US" sz="900" b="1" dirty="0" err="1">
                  <a:solidFill>
                    <a:srgbClr val="0070C0"/>
                  </a:solidFill>
                </a:rPr>
                <a:t>wordpress</a:t>
              </a:r>
              <a:endParaRPr lang="en-US" sz="900" dirty="0">
                <a:solidFill>
                  <a:schemeClr val="bg1"/>
                </a:solidFill>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a:t>
              </a:r>
              <a:r>
                <a:rPr lang="en-US" sz="1100" b="1" dirty="0" err="1">
                  <a:solidFill>
                    <a:schemeClr val="bg1"/>
                  </a:solidFill>
                </a:rPr>
                <a:t>compose.yml</a:t>
              </a:r>
              <a:endParaRPr lang="en-US" sz="1100" b="1" dirty="0">
                <a:solidFill>
                  <a:schemeClr val="bg1"/>
                </a:solidFill>
              </a:endParaRPr>
            </a:p>
          </p:txBody>
        </p:sp>
      </p:grpSp>
      <p:pic>
        <p:nvPicPr>
          <p:cNvPr id="1030"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0164"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37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H="1">
            <a:off x="2420440" y="1908697"/>
            <a:ext cx="42106" cy="21597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1" idx="1"/>
          </p:cNvCxnSpPr>
          <p:nvPr/>
        </p:nvCxnSpPr>
        <p:spPr>
          <a:xfrm flipV="1">
            <a:off x="1746184" y="1647865"/>
            <a:ext cx="2950281" cy="2420590"/>
          </a:xfrm>
          <a:prstGeom prst="curvedConnector3">
            <a:avLst>
              <a:gd name="adj1" fmla="val 83464"/>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6617"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80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2230274" y="1605935"/>
            <a:ext cx="1122525" cy="12490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09801" y="2800350"/>
            <a:ext cx="1676400" cy="60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766901" y="2038074"/>
            <a:ext cx="540854" cy="333210"/>
            <a:chOff x="4766901" y="2038074"/>
            <a:chExt cx="540854" cy="333210"/>
          </a:xfrm>
        </p:grpSpPr>
        <p:grpSp>
          <p:nvGrpSpPr>
            <p:cNvPr id="89" name="Group 88"/>
            <p:cNvGrpSpPr/>
            <p:nvPr/>
          </p:nvGrpSpPr>
          <p:grpSpPr>
            <a:xfrm>
              <a:off x="4766901" y="2038074"/>
              <a:ext cx="540854" cy="333210"/>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9" name="Picture 12" descr="http://www.htmlcenter.com/wp-content/uploads/2010/08/wordpress-logo-grey-jum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2796" y="2114550"/>
              <a:ext cx="171654" cy="1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4765841" y="2335614"/>
            <a:ext cx="540854" cy="333210"/>
            <a:chOff x="4765841" y="2335614"/>
            <a:chExt cx="540854" cy="333210"/>
          </a:xfrm>
        </p:grpSpPr>
        <p:grpSp>
          <p:nvGrpSpPr>
            <p:cNvPr id="132" name="Group 131"/>
            <p:cNvGrpSpPr/>
            <p:nvPr/>
          </p:nvGrpSpPr>
          <p:grpSpPr>
            <a:xfrm>
              <a:off x="4765841" y="2335614"/>
              <a:ext cx="540854" cy="333210"/>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1"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3445" y="2429193"/>
              <a:ext cx="224816" cy="1520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3031"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7006"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htmlcenter.com/wp-content/uploads/2010/08/wordpress-logo-grey-jumb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85405" y="2082917"/>
            <a:ext cx="392942" cy="39294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a:stCxn id="94" idx="3"/>
            <a:endCxn id="137" idx="3"/>
          </p:cNvCxnSpPr>
          <p:nvPr/>
        </p:nvCxnSpPr>
        <p:spPr>
          <a:xfrm flipH="1">
            <a:off x="5297171" y="2204679"/>
            <a:ext cx="1060" cy="297540"/>
          </a:xfrm>
          <a:prstGeom prst="bentConnector3">
            <a:avLst>
              <a:gd name="adj1" fmla="val -113820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928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1.23457E-6 L 0.49323 0.04876 " pathEditMode="relative" rAng="0" ptsTypes="AA">
                                      <p:cBhvr>
                                        <p:cTn id="20" dur="2000" fill="hold"/>
                                        <p:tgtEl>
                                          <p:spTgt spid="82"/>
                                        </p:tgtEl>
                                        <p:attrNameLst>
                                          <p:attrName>ppt_x</p:attrName>
                                          <p:attrName>ppt_y</p:attrName>
                                        </p:attrNameLst>
                                      </p:cBhvr>
                                      <p:rCtr x="24653" y="2438"/>
                                    </p:animMotion>
                                  </p:childTnLst>
                                </p:cTn>
                              </p:par>
                              <p:par>
                                <p:cTn id="21" presetID="10" presetClass="entr" presetSubtype="0" fill="hold" grpId="0" nodeType="withEffect">
                                  <p:stCondLst>
                                    <p:cond delay="150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83"/>
                                        </p:tgtEl>
                                      </p:cBhvr>
                                    </p:animEffect>
                                    <p:set>
                                      <p:cBhvr>
                                        <p:cTn id="28" dur="1" fill="hold">
                                          <p:stCondLst>
                                            <p:cond delay="499"/>
                                          </p:stCondLst>
                                        </p:cTn>
                                        <p:tgtEl>
                                          <p:spTgt spid="8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up)">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80"/>
                                        </p:tgtEl>
                                      </p:cBhvr>
                                    </p:animEffect>
                                    <p:set>
                                      <p:cBhvr>
                                        <p:cTn id="40" dur="1" fill="hold">
                                          <p:stCondLst>
                                            <p:cond delay="499"/>
                                          </p:stCondLst>
                                        </p:cTn>
                                        <p:tgtEl>
                                          <p:spTgt spid="80"/>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1.38889E-6 2.22222E-6 L 0.49618 0.04043 " pathEditMode="relative" rAng="0" ptsTypes="AA">
                                      <p:cBhvr>
                                        <p:cTn id="42" dur="2000" fill="hold"/>
                                        <p:tgtEl>
                                          <p:spTgt spid="81"/>
                                        </p:tgtEl>
                                        <p:attrNameLst>
                                          <p:attrName>ppt_x</p:attrName>
                                          <p:attrName>ppt_y</p:attrName>
                                        </p:attrNameLst>
                                      </p:cBhvr>
                                      <p:rCtr x="24809" y="2006"/>
                                    </p:animMotion>
                                  </p:childTnLst>
                                </p:cTn>
                              </p:par>
                              <p:par>
                                <p:cTn id="43" presetID="10" presetClass="entr" presetSubtype="0" fill="hold" grpId="0" nodeType="withEffect">
                                  <p:stCondLst>
                                    <p:cond delay="150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3.33333E-6 3.33333E-6 L 0.64027 -0.22284 " pathEditMode="relative" rAng="0" ptsTypes="AA">
                                      <p:cBhvr>
                                        <p:cTn id="49" dur="2000" fill="hold"/>
                                        <p:tgtEl>
                                          <p:spTgt spid="1034"/>
                                        </p:tgtEl>
                                        <p:attrNameLst>
                                          <p:attrName>ppt_x</p:attrName>
                                          <p:attrName>ppt_y</p:attrName>
                                        </p:attrNameLst>
                                      </p:cBhvr>
                                      <p:rCtr x="32014" y="-11142"/>
                                    </p:animMotion>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36"/>
                                        </p:tgtEl>
                                        <p:attrNameLst>
                                          <p:attrName>style.visibility</p:attrName>
                                        </p:attrNameLst>
                                      </p:cBhvr>
                                      <p:to>
                                        <p:strVal val="visible"/>
                                      </p:to>
                                    </p:set>
                                    <p:animEffect transition="in" filter="fade">
                                      <p:cBhvr>
                                        <p:cTn id="53" dur="500"/>
                                        <p:tgtEl>
                                          <p:spTgt spid="10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40"/>
                                        </p:tgtEl>
                                      </p:cBhvr>
                                    </p:animEffect>
                                    <p:set>
                                      <p:cBhvr>
                                        <p:cTn id="58" dur="1" fill="hold">
                                          <p:stCondLst>
                                            <p:cond delay="499"/>
                                          </p:stCondLst>
                                        </p:cTn>
                                        <p:tgtEl>
                                          <p:spTgt spid="40"/>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22" presetClass="entr" presetSubtype="1"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up)">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8" grpId="0" animBg="1"/>
      <p:bldP spid="63" grpId="0" animBg="1"/>
      <p:bldP spid="40" grpId="0" animBg="1"/>
      <p:bldP spid="40" grpId="1" animBg="1"/>
      <p:bldP spid="83" grpId="0" animBg="1"/>
      <p:bldP spid="8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285750"/>
            <a:ext cx="8229600" cy="4308873"/>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Compose</a:t>
            </a:r>
            <a:r>
              <a:rPr lang="en-US" sz="1400" dirty="0">
                <a:solidFill>
                  <a:prstClr val="black"/>
                </a:solidFill>
              </a:rPr>
              <a:t>	define multi-container applications with all dependencies in a single file, </a:t>
            </a:r>
            <a:br>
              <a:rPr lang="en-US" sz="1400" dirty="0">
                <a:solidFill>
                  <a:prstClr val="black"/>
                </a:solidFill>
              </a:rPr>
            </a:br>
            <a:r>
              <a:rPr lang="en-US" sz="1400" dirty="0">
                <a:solidFill>
                  <a:prstClr val="black"/>
                </a:solidFill>
              </a:rPr>
              <a:t>then spin up in a single command</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login</a:t>
            </a:r>
            <a:r>
              <a:rPr lang="en-US" sz="1400" dirty="0">
                <a:solidFill>
                  <a:srgbClr val="BFBFBF"/>
                </a:solidFill>
              </a:rPr>
              <a:t>	Logs into the registry so you can push images</a:t>
            </a:r>
          </a:p>
          <a:p>
            <a:pPr marL="2289175" indent="-2289175">
              <a:buNone/>
            </a:pPr>
            <a:r>
              <a:rPr lang="en-US" sz="1400" b="1" dirty="0">
                <a:solidFill>
                  <a:srgbClr val="BFBFBF"/>
                </a:solidFill>
                <a:latin typeface="Consolas" panose="020B0609020204030204" pitchFamily="49" charset="0"/>
              </a:rPr>
              <a:t>Docker build</a:t>
            </a:r>
            <a:r>
              <a:rPr lang="en-US" sz="1400" dirty="0">
                <a:solidFill>
                  <a:srgbClr val="BFBFBF"/>
                </a:solidFill>
              </a:rPr>
              <a:t>	Creates an image, using a dockerfile as the definition</a:t>
            </a:r>
          </a:p>
          <a:p>
            <a:pPr marL="2289175" indent="-2289175">
              <a:buNone/>
            </a:pPr>
            <a:r>
              <a:rPr lang="en-US" sz="1400" b="1" dirty="0">
                <a:solidFill>
                  <a:srgbClr val="BFBFBF"/>
                </a:solidFill>
                <a:latin typeface="Consolas" panose="020B0609020204030204" pitchFamily="49" charset="0"/>
              </a:rPr>
              <a:t>Docker tag</a:t>
            </a:r>
            <a:r>
              <a:rPr lang="en-US" sz="1400" dirty="0">
                <a:solidFill>
                  <a:srgbClr val="BFBFBF"/>
                </a:solidFill>
              </a:rPr>
              <a:t>	Renames an image: [</a:t>
            </a:r>
            <a:r>
              <a:rPr lang="en-US" sz="1400" dirty="0" err="1">
                <a:solidFill>
                  <a:srgbClr val="BFBFBF"/>
                </a:solidFill>
              </a:rPr>
              <a:t>registryname</a:t>
            </a:r>
            <a:r>
              <a:rPr lang="en-US" sz="1400" dirty="0">
                <a:solidFill>
                  <a:srgbClr val="BFBFBF"/>
                </a:solidFill>
              </a:rPr>
              <a:t>]/[user]/[</a:t>
            </a:r>
            <a:r>
              <a:rPr lang="en-US" sz="1400" dirty="0" err="1">
                <a:solidFill>
                  <a:srgbClr val="BFBFBF"/>
                </a:solidFill>
              </a:rPr>
              <a:t>imagename</a:t>
            </a:r>
            <a:r>
              <a:rPr lang="en-US" sz="1400" dirty="0">
                <a:solidFill>
                  <a:srgbClr val="BFBFBF"/>
                </a:solidFill>
              </a:rPr>
              <a:t>]:[tag]</a:t>
            </a:r>
          </a:p>
          <a:p>
            <a:pPr marL="2289175" indent="-2289175">
              <a:buNone/>
            </a:pPr>
            <a:r>
              <a:rPr lang="en-US" sz="1400" b="1" dirty="0">
                <a:solidFill>
                  <a:srgbClr val="BFBFBF"/>
                </a:solidFill>
                <a:latin typeface="Consolas" panose="020B0609020204030204" pitchFamily="49" charset="0"/>
              </a:rPr>
              <a:t>Docker push</a:t>
            </a:r>
            <a:r>
              <a:rPr lang="en-US" sz="1400" dirty="0">
                <a:solidFill>
                  <a:srgbClr val="BFBFBF"/>
                </a:solidFill>
              </a:rPr>
              <a:t>	Pushes an image to a registry</a:t>
            </a:r>
          </a:p>
          <a:p>
            <a:pPr marL="2289175" indent="-2289175">
              <a:buNone/>
            </a:pPr>
            <a:r>
              <a:rPr lang="en-US" sz="1400" b="1" dirty="0">
                <a:latin typeface="Consolas" panose="020B0609020204030204" pitchFamily="49" charset="0"/>
              </a:rPr>
              <a:t>Docker-compose up</a:t>
            </a:r>
            <a:r>
              <a:rPr lang="en-US" sz="1400" dirty="0"/>
              <a:t>	Use a docker-</a:t>
            </a:r>
            <a:r>
              <a:rPr lang="en-US" sz="1400" dirty="0" err="1"/>
              <a:t>compose.yml</a:t>
            </a:r>
            <a:r>
              <a:rPr lang="en-US" sz="1400" dirty="0"/>
              <a:t> file to build and/or run a collection of containers</a:t>
            </a:r>
          </a:p>
          <a:p>
            <a:pPr marL="2289175" indent="-2289175">
              <a:buNone/>
            </a:pPr>
            <a:endParaRPr lang="en-US" sz="1400" dirty="0">
              <a:solidFill>
                <a:srgbClr val="BFBFBF"/>
              </a:solidFill>
            </a:endParaRPr>
          </a:p>
        </p:txBody>
      </p:sp>
      <p:pic>
        <p:nvPicPr>
          <p:cNvPr id="5" name="Picture 8" descr="http://images.bwbx.io/cms/2014-04-01/0401_bschools_SAT_970-630x4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1850" y="2190750"/>
            <a:ext cx="1962150" cy="1308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4"/>
              </a:rPr>
              <a:t>docker compose</a:t>
            </a:r>
            <a:r>
              <a:rPr lang="en-US" sz="1400" i="1" dirty="0">
                <a:solidFill>
                  <a:schemeClr val="bg1"/>
                </a:solidFill>
              </a:rPr>
              <a:t> </a:t>
            </a:r>
          </a:p>
        </p:txBody>
      </p:sp>
    </p:spTree>
    <p:extLst>
      <p:ext uri="{BB962C8B-B14F-4D97-AF65-F5344CB8AC3E}">
        <p14:creationId xmlns:p14="http://schemas.microsoft.com/office/powerpoint/2010/main" val="872500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p:cNvGrpSpPr/>
          <p:nvPr/>
        </p:nvGrpSpPr>
        <p:grpSpPr>
          <a:xfrm>
            <a:off x="2362200" y="2806592"/>
            <a:ext cx="1840585" cy="1136758"/>
            <a:chOff x="4156031" y="3448050"/>
            <a:chExt cx="1711369" cy="952500"/>
          </a:xfrm>
        </p:grpSpPr>
        <p:sp>
          <p:nvSpPr>
            <p:cNvPr id="178" name="Rectangle 177"/>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lowchart: Alternate Process 178"/>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48" name="Flowchart: Document 47"/>
          <p:cNvSpPr/>
          <p:nvPr/>
        </p:nvSpPr>
        <p:spPr bwMode="auto">
          <a:xfrm>
            <a:off x="4532348" y="2622620"/>
            <a:ext cx="1008467" cy="619937"/>
          </a:xfrm>
          <a:prstGeom prst="flowChartDocumen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Docker Image</a:t>
            </a:r>
            <a:r>
              <a:rPr lang="en-US" sz="1471" baseline="30000" dirty="0">
                <a:gradFill>
                  <a:gsLst>
                    <a:gs pos="0">
                      <a:srgbClr val="FFFFFF"/>
                    </a:gs>
                    <a:gs pos="100000">
                      <a:srgbClr val="FFFFFF"/>
                    </a:gs>
                  </a:gsLst>
                  <a:lin ang="5400000" scaled="0"/>
                </a:gradFill>
              </a:rPr>
              <a:t>(s)</a:t>
            </a:r>
          </a:p>
        </p:txBody>
      </p:sp>
      <p:sp>
        <p:nvSpPr>
          <p:cNvPr id="18" name="Flowchart: Document 17"/>
          <p:cNvSpPr/>
          <p:nvPr/>
        </p:nvSpPr>
        <p:spPr bwMode="auto">
          <a:xfrm>
            <a:off x="4538945" y="2622620"/>
            <a:ext cx="1008467" cy="619937"/>
          </a:xfrm>
          <a:prstGeom prst="flowChartDocumen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Docker Image</a:t>
            </a:r>
            <a:r>
              <a:rPr lang="en-US" sz="1471" baseline="30000" dirty="0">
                <a:gradFill>
                  <a:gsLst>
                    <a:gs pos="0">
                      <a:srgbClr val="FFFFFF"/>
                    </a:gs>
                    <a:gs pos="100000">
                      <a:srgbClr val="FFFFFF"/>
                    </a:gs>
                  </a:gsLst>
                  <a:lin ang="5400000" scaled="0"/>
                </a:gradFill>
              </a:rPr>
              <a:t>(s)</a:t>
            </a:r>
          </a:p>
        </p:txBody>
      </p:sp>
      <p:sp>
        <p:nvSpPr>
          <p:cNvPr id="49" name="Flowchart: Document 48"/>
          <p:cNvSpPr/>
          <p:nvPr/>
        </p:nvSpPr>
        <p:spPr bwMode="auto">
          <a:xfrm>
            <a:off x="5334000" y="1278703"/>
            <a:ext cx="1008467" cy="619937"/>
          </a:xfrm>
          <a:prstGeom prst="flowChartDocumen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Docker Image</a:t>
            </a:r>
          </a:p>
        </p:txBody>
      </p:sp>
      <p:sp>
        <p:nvSpPr>
          <p:cNvPr id="50" name="Flowchart: Document 49"/>
          <p:cNvSpPr/>
          <p:nvPr/>
        </p:nvSpPr>
        <p:spPr bwMode="auto">
          <a:xfrm>
            <a:off x="5334000" y="1278703"/>
            <a:ext cx="1008467" cy="619937"/>
          </a:xfrm>
          <a:prstGeom prst="flowChartDocumen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Docker Image</a:t>
            </a:r>
          </a:p>
        </p:txBody>
      </p:sp>
      <p:sp>
        <p:nvSpPr>
          <p:cNvPr id="51" name="Flowchart: Document 50"/>
          <p:cNvSpPr/>
          <p:nvPr/>
        </p:nvSpPr>
        <p:spPr bwMode="auto">
          <a:xfrm>
            <a:off x="5410200" y="1278703"/>
            <a:ext cx="1008467" cy="619937"/>
          </a:xfrm>
          <a:prstGeom prst="flowChartDocumen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Docker Image</a:t>
            </a:r>
          </a:p>
        </p:txBody>
      </p:sp>
      <p:sp>
        <p:nvSpPr>
          <p:cNvPr id="2" name="Title 1"/>
          <p:cNvSpPr>
            <a:spLocks noGrp="1"/>
          </p:cNvSpPr>
          <p:nvPr>
            <p:ph type="title"/>
          </p:nvPr>
        </p:nvSpPr>
        <p:spPr/>
        <p:txBody>
          <a:bodyPr/>
          <a:lstStyle/>
          <a:p>
            <a:r>
              <a:rPr lang="en-US" dirty="0"/>
              <a:t>Container Build System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09963"/>
            <a:ext cx="1383275" cy="915779"/>
          </a:xfrm>
          <a:prstGeom prst="rect">
            <a:avLst/>
          </a:prstGeom>
        </p:spPr>
      </p:pic>
      <p:grpSp>
        <p:nvGrpSpPr>
          <p:cNvPr id="5" name="Group 4"/>
          <p:cNvGrpSpPr/>
          <p:nvPr/>
        </p:nvGrpSpPr>
        <p:grpSpPr>
          <a:xfrm>
            <a:off x="934319" y="4171950"/>
            <a:ext cx="1612942" cy="915237"/>
            <a:chOff x="7988757" y="2997874"/>
            <a:chExt cx="2785040" cy="1580326"/>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0502" y="2997874"/>
              <a:ext cx="1061545" cy="1061545"/>
            </a:xfrm>
            <a:prstGeom prst="rect">
              <a:avLst/>
            </a:prstGeom>
          </p:spPr>
        </p:pic>
        <p:sp>
          <p:nvSpPr>
            <p:cNvPr id="7" name="TextBox 6"/>
            <p:cNvSpPr txBox="1"/>
            <p:nvPr/>
          </p:nvSpPr>
          <p:spPr>
            <a:xfrm>
              <a:off x="7988757" y="4027945"/>
              <a:ext cx="2785040" cy="550255"/>
            </a:xfrm>
            <a:prstGeom prst="rect">
              <a:avLst/>
            </a:prstGeom>
            <a:noFill/>
          </p:spPr>
          <p:txBody>
            <a:bodyPr wrap="none" rtlCol="0">
              <a:spAutoFit/>
            </a:bodyPr>
            <a:lstStyle/>
            <a:p>
              <a:pPr algn="ctr"/>
              <a:r>
                <a:rPr lang="en-US" sz="1471" dirty="0">
                  <a:solidFill>
                    <a:srgbClr val="137BC9"/>
                  </a:solidFill>
                </a:rPr>
                <a:t>Visual Studio Code</a:t>
              </a:r>
            </a:p>
          </p:txBody>
        </p:sp>
      </p:grpSp>
      <p:sp>
        <p:nvSpPr>
          <p:cNvPr id="10" name="Cloud Callout 9"/>
          <p:cNvSpPr/>
          <p:nvPr/>
        </p:nvSpPr>
        <p:spPr bwMode="auto">
          <a:xfrm>
            <a:off x="993183" y="935326"/>
            <a:ext cx="1949703" cy="1210160"/>
          </a:xfrm>
          <a:prstGeom prst="cloudCallout">
            <a:avLst>
              <a:gd name="adj1" fmla="val -17341"/>
              <a:gd name="adj2" fmla="val 14680"/>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SCC</a:t>
            </a:r>
          </a:p>
        </p:txBody>
      </p:sp>
      <p:sp>
        <p:nvSpPr>
          <p:cNvPr id="12" name="Flowchart: Predefined Process 11"/>
          <p:cNvSpPr/>
          <p:nvPr/>
        </p:nvSpPr>
        <p:spPr bwMode="auto">
          <a:xfrm>
            <a:off x="2083405" y="1697856"/>
            <a:ext cx="1142930" cy="494677"/>
          </a:xfrm>
          <a:prstGeom prst="flowChartPredefinedProcess">
            <a:avLst/>
          </a:prstGeom>
          <a:solidFill>
            <a:srgbClr val="00B050"/>
          </a:solidFill>
          <a:ln w="31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CI</a:t>
            </a:r>
          </a:p>
        </p:txBody>
      </p:sp>
      <p:sp>
        <p:nvSpPr>
          <p:cNvPr id="13" name="Rectangle 12"/>
          <p:cNvSpPr/>
          <p:nvPr/>
        </p:nvSpPr>
        <p:spPr bwMode="auto">
          <a:xfrm>
            <a:off x="2489154" y="2120675"/>
            <a:ext cx="1008467" cy="53935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Build</a:t>
            </a:r>
          </a:p>
        </p:txBody>
      </p:sp>
      <p:sp>
        <p:nvSpPr>
          <p:cNvPr id="14" name="Flowchart: Internal Storage 13"/>
          <p:cNvSpPr/>
          <p:nvPr/>
        </p:nvSpPr>
        <p:spPr bwMode="auto">
          <a:xfrm>
            <a:off x="3718332" y="3972263"/>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sp>
        <p:nvSpPr>
          <p:cNvPr id="15" name="Notched Right Arrow 14"/>
          <p:cNvSpPr/>
          <p:nvPr/>
        </p:nvSpPr>
        <p:spPr bwMode="auto">
          <a:xfrm>
            <a:off x="3247653" y="2571925"/>
            <a:ext cx="125888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Compiled Code</a:t>
            </a:r>
          </a:p>
        </p:txBody>
      </p:sp>
      <p:sp>
        <p:nvSpPr>
          <p:cNvPr id="16" name="Notched Right Arrow 15"/>
          <p:cNvSpPr/>
          <p:nvPr/>
        </p:nvSpPr>
        <p:spPr bwMode="auto">
          <a:xfrm rot="2696506">
            <a:off x="4050174" y="1773265"/>
            <a:ext cx="164592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Docker-</a:t>
            </a:r>
            <a:r>
              <a:rPr lang="en-US" sz="1176" dirty="0" err="1">
                <a:gradFill>
                  <a:gsLst>
                    <a:gs pos="0">
                      <a:srgbClr val="FFFFFF"/>
                    </a:gs>
                    <a:gs pos="100000">
                      <a:srgbClr val="FFFFFF"/>
                    </a:gs>
                  </a:gsLst>
                  <a:lin ang="5400000" scaled="0"/>
                </a:gradFill>
              </a:rPr>
              <a:t>compose.yml</a:t>
            </a:r>
            <a:endParaRPr lang="en-US" sz="1176" dirty="0">
              <a:gradFill>
                <a:gsLst>
                  <a:gs pos="0">
                    <a:srgbClr val="FFFFFF"/>
                  </a:gs>
                  <a:gs pos="100000">
                    <a:srgbClr val="FFFFFF"/>
                  </a:gs>
                </a:gsLst>
                <a:lin ang="5400000" scaled="0"/>
              </a:gradFill>
            </a:endParaRPr>
          </a:p>
        </p:txBody>
      </p:sp>
      <p:sp>
        <p:nvSpPr>
          <p:cNvPr id="17" name="Notched Right Arrow 16"/>
          <p:cNvSpPr/>
          <p:nvPr/>
        </p:nvSpPr>
        <p:spPr bwMode="auto">
          <a:xfrm rot="2700000">
            <a:off x="3662406" y="1835940"/>
            <a:ext cx="148644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Base Image</a:t>
            </a:r>
          </a:p>
        </p:txBody>
      </p:sp>
      <p:grpSp>
        <p:nvGrpSpPr>
          <p:cNvPr id="19" name="Group 18"/>
          <p:cNvGrpSpPr/>
          <p:nvPr/>
        </p:nvGrpSpPr>
        <p:grpSpPr>
          <a:xfrm>
            <a:off x="4709551" y="3357404"/>
            <a:ext cx="611692" cy="342904"/>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5342461" y="3358627"/>
            <a:ext cx="611692" cy="342904"/>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4709551" y="3694703"/>
            <a:ext cx="611692" cy="342904"/>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0724" y="3903265"/>
            <a:ext cx="672956" cy="582828"/>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2448702" y="3533536"/>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Docker-compose up</a:t>
            </a:r>
          </a:p>
        </p:txBody>
      </p:sp>
      <p:sp>
        <p:nvSpPr>
          <p:cNvPr id="34" name="Notched Right Arrow 33"/>
          <p:cNvSpPr/>
          <p:nvPr/>
        </p:nvSpPr>
        <p:spPr bwMode="auto">
          <a:xfrm rot="2722602">
            <a:off x="3567147" y="2009509"/>
            <a:ext cx="99181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err="1">
                <a:gradFill>
                  <a:gsLst>
                    <a:gs pos="0">
                      <a:srgbClr val="FFFFFF"/>
                    </a:gs>
                    <a:gs pos="100000">
                      <a:srgbClr val="FFFFFF"/>
                    </a:gs>
                  </a:gsLst>
                  <a:lin ang="5400000" scaled="0"/>
                </a:gradFill>
              </a:rPr>
              <a:t>Dockerfile</a:t>
            </a:r>
            <a:endParaRPr lang="en-US" sz="1176" dirty="0">
              <a:gradFill>
                <a:gsLst>
                  <a:gs pos="0">
                    <a:srgbClr val="FFFFFF"/>
                  </a:gs>
                  <a:gs pos="100000">
                    <a:srgbClr val="FFFFFF"/>
                  </a:gs>
                </a:gsLst>
                <a:lin ang="5400000" scaled="0"/>
              </a:gradFill>
            </a:endParaRPr>
          </a:p>
        </p:txBody>
      </p:sp>
      <p:sp>
        <p:nvSpPr>
          <p:cNvPr id="35" name="TextBox 34"/>
          <p:cNvSpPr txBox="1"/>
          <p:nvPr/>
        </p:nvSpPr>
        <p:spPr>
          <a:xfrm>
            <a:off x="2448702" y="3163540"/>
            <a:ext cx="1347681" cy="246043"/>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build</a:t>
            </a:r>
          </a:p>
        </p:txBody>
      </p:sp>
      <p:grpSp>
        <p:nvGrpSpPr>
          <p:cNvPr id="36" name="Group 35"/>
          <p:cNvGrpSpPr/>
          <p:nvPr/>
        </p:nvGrpSpPr>
        <p:grpSpPr>
          <a:xfrm>
            <a:off x="5342461" y="3694702"/>
            <a:ext cx="611692" cy="342904"/>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2051" name="Flowchart: Card 2050"/>
          <p:cNvSpPr/>
          <p:nvPr/>
        </p:nvSpPr>
        <p:spPr bwMode="auto">
          <a:xfrm>
            <a:off x="6814943" y="1460073"/>
            <a:ext cx="715919" cy="4032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a:gradFill>
                  <a:gsLst>
                    <a:gs pos="0">
                      <a:srgbClr val="FFFFFF"/>
                    </a:gs>
                    <a:gs pos="100000">
                      <a:srgbClr val="FFFFFF"/>
                    </a:gs>
                  </a:gsLst>
                  <a:lin ang="5400000" scaled="0"/>
                </a:gradFill>
              </a:rPr>
              <a:t>Docker-compose</a:t>
            </a:r>
          </a:p>
        </p:txBody>
      </p:sp>
      <p:sp>
        <p:nvSpPr>
          <p:cNvPr id="45" name="Flowchart: Card 44"/>
          <p:cNvSpPr/>
          <p:nvPr/>
        </p:nvSpPr>
        <p:spPr bwMode="auto">
          <a:xfrm>
            <a:off x="6818279" y="2578024"/>
            <a:ext cx="715919" cy="4032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a:gradFill>
                  <a:gsLst>
                    <a:gs pos="0">
                      <a:srgbClr val="FFFFFF"/>
                    </a:gs>
                    <a:gs pos="100000">
                      <a:srgbClr val="FFFFFF"/>
                    </a:gs>
                  </a:gsLst>
                  <a:lin ang="5400000" scaled="0"/>
                </a:gradFill>
              </a:rPr>
              <a:t>Docker-compose</a:t>
            </a:r>
          </a:p>
        </p:txBody>
      </p:sp>
      <p:sp>
        <p:nvSpPr>
          <p:cNvPr id="46" name="Flowchart: Card 45"/>
          <p:cNvSpPr/>
          <p:nvPr/>
        </p:nvSpPr>
        <p:spPr bwMode="auto">
          <a:xfrm>
            <a:off x="6800142" y="3856389"/>
            <a:ext cx="715919" cy="4032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a:gradFill>
                  <a:gsLst>
                    <a:gs pos="0">
                      <a:srgbClr val="FFFFFF"/>
                    </a:gs>
                    <a:gs pos="100000">
                      <a:srgbClr val="FFFFFF"/>
                    </a:gs>
                  </a:gsLst>
                  <a:lin ang="5400000" scaled="0"/>
                </a:gradFill>
              </a:rPr>
              <a:t>Docker-compose</a:t>
            </a:r>
          </a:p>
        </p:txBody>
      </p:sp>
      <p:sp>
        <p:nvSpPr>
          <p:cNvPr id="47" name="Notched Right Arrow 46"/>
          <p:cNvSpPr/>
          <p:nvPr/>
        </p:nvSpPr>
        <p:spPr bwMode="auto">
          <a:xfrm rot="17592330">
            <a:off x="-87132" y="2568652"/>
            <a:ext cx="1844867"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Push</a:t>
            </a:r>
          </a:p>
        </p:txBody>
      </p:sp>
      <p:sp>
        <p:nvSpPr>
          <p:cNvPr id="125" name="Flowchart: Card 124"/>
          <p:cNvSpPr/>
          <p:nvPr/>
        </p:nvSpPr>
        <p:spPr bwMode="auto">
          <a:xfrm>
            <a:off x="6821858" y="1874716"/>
            <a:ext cx="715919" cy="179133"/>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err="1">
                <a:gradFill>
                  <a:gsLst>
                    <a:gs pos="0">
                      <a:srgbClr val="FFFFFF"/>
                    </a:gs>
                    <a:gs pos="100000">
                      <a:srgbClr val="FFFFFF"/>
                    </a:gs>
                  </a:gsLst>
                  <a:lin ang="5400000" scaled="0"/>
                </a:gradFill>
              </a:rPr>
              <a:t>Test.env</a:t>
            </a:r>
            <a:endParaRPr lang="en-US" sz="1029" dirty="0">
              <a:gradFill>
                <a:gsLst>
                  <a:gs pos="0">
                    <a:srgbClr val="FFFFFF"/>
                  </a:gs>
                  <a:gs pos="100000">
                    <a:srgbClr val="FFFFFF"/>
                  </a:gs>
                </a:gsLst>
                <a:lin ang="5400000" scaled="0"/>
              </a:gradFill>
            </a:endParaRPr>
          </a:p>
        </p:txBody>
      </p:sp>
      <p:sp>
        <p:nvSpPr>
          <p:cNvPr id="126" name="Flowchart: Card 125"/>
          <p:cNvSpPr/>
          <p:nvPr/>
        </p:nvSpPr>
        <p:spPr bwMode="auto">
          <a:xfrm>
            <a:off x="6827881" y="2996534"/>
            <a:ext cx="715919" cy="179133"/>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err="1">
                <a:gradFill>
                  <a:gsLst>
                    <a:gs pos="0">
                      <a:srgbClr val="FFFFFF"/>
                    </a:gs>
                    <a:gs pos="100000">
                      <a:srgbClr val="FFFFFF"/>
                    </a:gs>
                  </a:gsLst>
                  <a:lin ang="5400000" scaled="0"/>
                </a:gradFill>
              </a:rPr>
              <a:t>Stag.env</a:t>
            </a:r>
            <a:endParaRPr lang="en-US" sz="1029" dirty="0">
              <a:gradFill>
                <a:gsLst>
                  <a:gs pos="0">
                    <a:srgbClr val="FFFFFF"/>
                  </a:gs>
                  <a:gs pos="100000">
                    <a:srgbClr val="FFFFFF"/>
                  </a:gs>
                </a:gsLst>
                <a:lin ang="5400000" scaled="0"/>
              </a:gradFill>
            </a:endParaRPr>
          </a:p>
        </p:txBody>
      </p:sp>
      <p:sp>
        <p:nvSpPr>
          <p:cNvPr id="127" name="Flowchart: Card 126"/>
          <p:cNvSpPr/>
          <p:nvPr/>
        </p:nvSpPr>
        <p:spPr bwMode="auto">
          <a:xfrm>
            <a:off x="6799277" y="4269089"/>
            <a:ext cx="715919" cy="179133"/>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err="1">
                <a:gradFill>
                  <a:gsLst>
                    <a:gs pos="0">
                      <a:srgbClr val="FFFFFF"/>
                    </a:gs>
                    <a:gs pos="100000">
                      <a:srgbClr val="FFFFFF"/>
                    </a:gs>
                  </a:gsLst>
                  <a:lin ang="5400000" scaled="0"/>
                </a:gradFill>
              </a:rPr>
              <a:t>Prod.env</a:t>
            </a:r>
            <a:endParaRPr lang="en-US" sz="1029" dirty="0">
              <a:gradFill>
                <a:gsLst>
                  <a:gs pos="0">
                    <a:srgbClr val="FFFFFF"/>
                  </a:gs>
                  <a:gs pos="100000">
                    <a:srgbClr val="FFFFFF"/>
                  </a:gs>
                </a:gsLst>
                <a:lin ang="5400000" scaled="0"/>
              </a:gradFill>
            </a:endParaRPr>
          </a:p>
        </p:txBody>
      </p:sp>
      <p:sp>
        <p:nvSpPr>
          <p:cNvPr id="128" name="Flowchart: Card 127"/>
          <p:cNvSpPr/>
          <p:nvPr/>
        </p:nvSpPr>
        <p:spPr bwMode="auto">
          <a:xfrm>
            <a:off x="3800281" y="3748617"/>
            <a:ext cx="715919" cy="179133"/>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err="1">
                <a:gradFill>
                  <a:gsLst>
                    <a:gs pos="0">
                      <a:srgbClr val="FFFFFF"/>
                    </a:gs>
                    <a:gs pos="100000">
                      <a:srgbClr val="FFFFFF"/>
                    </a:gs>
                  </a:gsLst>
                  <a:lin ang="5400000" scaled="0"/>
                </a:gradFill>
              </a:rPr>
              <a:t>Int.env</a:t>
            </a:r>
            <a:endParaRPr lang="en-US" sz="1029" dirty="0">
              <a:gradFill>
                <a:gsLst>
                  <a:gs pos="0">
                    <a:srgbClr val="FFFFFF"/>
                  </a:gs>
                  <a:gs pos="100000">
                    <a:srgbClr val="FFFFFF"/>
                  </a:gs>
                </a:gsLst>
                <a:lin ang="5400000" scaled="0"/>
              </a:gradFill>
            </a:endParaRPr>
          </a:p>
        </p:txBody>
      </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oup 184"/>
          <p:cNvGrpSpPr/>
          <p:nvPr/>
        </p:nvGrpSpPr>
        <p:grpSpPr>
          <a:xfrm>
            <a:off x="5002610" y="818720"/>
            <a:ext cx="1701050" cy="1177599"/>
            <a:chOff x="304800" y="329375"/>
            <a:chExt cx="1701050" cy="1177599"/>
          </a:xfrm>
        </p:grpSpPr>
        <p:sp>
          <p:nvSpPr>
            <p:cNvPr id="186" name="Rectangle 185"/>
            <p:cNvSpPr/>
            <p:nvPr/>
          </p:nvSpPr>
          <p:spPr>
            <a:xfrm>
              <a:off x="304800" y="634605"/>
              <a:ext cx="1640063" cy="872369"/>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595874" y="3370586"/>
            <a:ext cx="1489186" cy="1302756"/>
            <a:chOff x="4156030" y="3448050"/>
            <a:chExt cx="1446249" cy="1105617"/>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grpSp>
        <p:nvGrpSpPr>
          <p:cNvPr id="189" name="Group 188"/>
          <p:cNvGrpSpPr/>
          <p:nvPr/>
        </p:nvGrpSpPr>
        <p:grpSpPr>
          <a:xfrm>
            <a:off x="7595875" y="2227213"/>
            <a:ext cx="1489186" cy="1030337"/>
            <a:chOff x="4156030" y="3448050"/>
            <a:chExt cx="1446249" cy="959203"/>
          </a:xfrm>
        </p:grpSpPr>
        <p:sp>
          <p:nvSpPr>
            <p:cNvPr id="190" name="Rectangle 189"/>
            <p:cNvSpPr/>
            <p:nvPr/>
          </p:nvSpPr>
          <p:spPr>
            <a:xfrm>
              <a:off x="4156031" y="3562350"/>
              <a:ext cx="1446248" cy="844903"/>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grpSp>
        <p:nvGrpSpPr>
          <p:cNvPr id="181" name="Group 180"/>
          <p:cNvGrpSpPr/>
          <p:nvPr/>
        </p:nvGrpSpPr>
        <p:grpSpPr>
          <a:xfrm>
            <a:off x="7595875" y="1123950"/>
            <a:ext cx="1489186" cy="1030337"/>
            <a:chOff x="4156030" y="3448050"/>
            <a:chExt cx="1446249" cy="959203"/>
          </a:xfrm>
        </p:grpSpPr>
        <p:sp>
          <p:nvSpPr>
            <p:cNvPr id="182" name="Rectangle 181"/>
            <p:cNvSpPr/>
            <p:nvPr/>
          </p:nvSpPr>
          <p:spPr>
            <a:xfrm>
              <a:off x="4156031" y="3562350"/>
              <a:ext cx="1446248" cy="844903"/>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grpSp>
        <p:nvGrpSpPr>
          <p:cNvPr id="52" name="Group 51"/>
          <p:cNvGrpSpPr/>
          <p:nvPr/>
        </p:nvGrpSpPr>
        <p:grpSpPr>
          <a:xfrm>
            <a:off x="8088013" y="1382271"/>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8537238" y="1630235"/>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8088013" y="1874883"/>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8537425" y="1877081"/>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8535797" y="1379898"/>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8088013" y="1630235"/>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8077896" y="2500040"/>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8527121" y="2748004"/>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8077896" y="2992652"/>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8527307" y="2994850"/>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8525680" y="2497667"/>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8077896" y="2748004"/>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8103289" y="3640922"/>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8554099" y="4136103"/>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8103289" y="4384438"/>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8552699" y="4386636"/>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8551072" y="3638550"/>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8104874" y="4136103"/>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8554099" y="3887769"/>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8102956" y="3888889"/>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Tree>
    <p:extLst>
      <p:ext uri="{BB962C8B-B14F-4D97-AF65-F5344CB8AC3E}">
        <p14:creationId xmlns:p14="http://schemas.microsoft.com/office/powerpoint/2010/main" val="934439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heel(1)">
                                      <p:cBhvr>
                                        <p:cTn id="7" dur="2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48"/>
                                        </p:tgtEl>
                                        <p:attrNameLst>
                                          <p:attrName>style.visibility</p:attrName>
                                        </p:attrNameLst>
                                      </p:cBhvr>
                                      <p:to>
                                        <p:strVal val="visible"/>
                                      </p:to>
                                    </p:set>
                                    <p:animEffect transition="in" filter="fade">
                                      <p:cBhvr>
                                        <p:cTn id="55" dur="500"/>
                                        <p:tgtEl>
                                          <p:spTgt spid="204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28"/>
                                        </p:tgtEl>
                                        <p:attrNameLst>
                                          <p:attrName>style.visibility</p:attrName>
                                        </p:attrNameLst>
                                      </p:cBhvr>
                                      <p:to>
                                        <p:strVal val="visible"/>
                                      </p:to>
                                    </p:set>
                                    <p:animEffect transition="in" filter="wipe(left)">
                                      <p:cBhvr>
                                        <p:cTn id="62" dur="500"/>
                                        <p:tgtEl>
                                          <p:spTgt spid="128"/>
                                        </p:tgtEl>
                                      </p:cBhvr>
                                    </p:animEffect>
                                  </p:childTnLst>
                                </p:cTn>
                              </p:par>
                            </p:childTnLst>
                          </p:cTn>
                        </p:par>
                        <p:par>
                          <p:cTn id="63" fill="hold">
                            <p:stCondLst>
                              <p:cond delay="1000"/>
                            </p:stCondLst>
                            <p:childTnLst>
                              <p:par>
                                <p:cTn id="64" presetID="14" presetClass="entr" presetSubtype="10" fill="hold"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randombar(horizontal)">
                                      <p:cBhvr>
                                        <p:cTn id="66" dur="500"/>
                                        <p:tgtEl>
                                          <p:spTgt spid="19"/>
                                        </p:tgtEl>
                                      </p:cBhvr>
                                    </p:animEffect>
                                  </p:childTnLst>
                                </p:cTn>
                              </p:par>
                            </p:childTnLst>
                          </p:cTn>
                        </p:par>
                        <p:par>
                          <p:cTn id="67" fill="hold">
                            <p:stCondLst>
                              <p:cond delay="1500"/>
                            </p:stCondLst>
                            <p:childTnLst>
                              <p:par>
                                <p:cTn id="68" presetID="14" presetClass="entr" presetSubtype="10" fill="hold"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randombar(horizontal)">
                                      <p:cBhvr>
                                        <p:cTn id="70" dur="500"/>
                                        <p:tgtEl>
                                          <p:spTgt spid="23"/>
                                        </p:tgtEl>
                                      </p:cBhvr>
                                    </p:animEffect>
                                  </p:childTnLst>
                                </p:cTn>
                              </p:par>
                            </p:childTnLst>
                          </p:cTn>
                        </p:par>
                        <p:par>
                          <p:cTn id="71" fill="hold">
                            <p:stCondLst>
                              <p:cond delay="2000"/>
                            </p:stCondLst>
                            <p:childTnLst>
                              <p:par>
                                <p:cTn id="72" presetID="14" presetClass="entr" presetSubtype="1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randombar(horizontal)">
                                      <p:cBhvr>
                                        <p:cTn id="74" dur="500"/>
                                        <p:tgtEl>
                                          <p:spTgt spid="27"/>
                                        </p:tgtEl>
                                      </p:cBhvr>
                                    </p:animEffect>
                                  </p:childTnLst>
                                </p:cTn>
                              </p:par>
                            </p:childTnLst>
                          </p:cTn>
                        </p:par>
                        <p:par>
                          <p:cTn id="75" fill="hold">
                            <p:stCondLst>
                              <p:cond delay="2500"/>
                            </p:stCondLst>
                            <p:childTnLst>
                              <p:par>
                                <p:cTn id="76" presetID="14" presetClass="entr" presetSubtype="10" fill="hold" nodeType="after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randombar(horizontal)">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500"/>
                                        <p:tgtEl>
                                          <p:spTgt spid="1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050"/>
                                        </p:tgtEl>
                                        <p:attrNameLst>
                                          <p:attrName>style.visibility</p:attrName>
                                        </p:attrNameLst>
                                      </p:cBhvr>
                                      <p:to>
                                        <p:strVal val="visible"/>
                                      </p:to>
                                    </p:set>
                                    <p:animEffect transition="in" filter="fade">
                                      <p:cBhvr>
                                        <p:cTn id="88" dur="500"/>
                                        <p:tgtEl>
                                          <p:spTgt spid="205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1" nodeType="clickEffect">
                                  <p:stCondLst>
                                    <p:cond delay="0"/>
                                  </p:stCondLst>
                                  <p:childTnLst>
                                    <p:set>
                                      <p:cBhvr>
                                        <p:cTn id="92" dur="1" fill="hold">
                                          <p:stCondLst>
                                            <p:cond delay="0"/>
                                          </p:stCondLst>
                                        </p:cTn>
                                        <p:tgtEl>
                                          <p:spTgt spid="18"/>
                                        </p:tgtEl>
                                        <p:attrNameLst>
                                          <p:attrName>style.visibility</p:attrName>
                                        </p:attrNameLst>
                                      </p:cBhvr>
                                      <p:to>
                                        <p:strVal val="visible"/>
                                      </p:to>
                                    </p:set>
                                  </p:childTnLst>
                                </p:cTn>
                              </p:par>
                            </p:childTnLst>
                          </p:cTn>
                        </p:par>
                        <p:par>
                          <p:cTn id="93" fill="hold">
                            <p:stCondLst>
                              <p:cond delay="0"/>
                            </p:stCondLst>
                            <p:childTnLst>
                              <p:par>
                                <p:cTn id="94" presetID="37" presetClass="path" presetSubtype="0" accel="50000" decel="50000" fill="hold" grpId="0" nodeType="afterEffect">
                                  <p:stCondLst>
                                    <p:cond delay="0"/>
                                  </p:stCondLst>
                                  <p:childTnLst>
                                    <p:animMotion origin="layout" path="M -0.00226 -0.00834 C 0.01649 -0.02254 0.04566 0.00401 0.06336 -0.04445 C 0.07291 -0.0747 0.08698 -0.21698 0.08698 -0.26204 " pathEditMode="relative" rAng="0" ptsTypes="AAA">
                                      <p:cBhvr>
                                        <p:cTn id="95" dur="2000" fill="hold"/>
                                        <p:tgtEl>
                                          <p:spTgt spid="18"/>
                                        </p:tgtEl>
                                        <p:attrNameLst>
                                          <p:attrName>ppt_x</p:attrName>
                                          <p:attrName>ppt_y</p:attrName>
                                        </p:attrNameLst>
                                      </p:cBhvr>
                                      <p:rCtr x="4462" y="-12685"/>
                                    </p:animMotion>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81"/>
                                        </p:tgtEl>
                                        <p:attrNameLst>
                                          <p:attrName>style.visibility</p:attrName>
                                        </p:attrNameLst>
                                      </p:cBhvr>
                                      <p:to>
                                        <p:strVal val="visible"/>
                                      </p:to>
                                    </p:set>
                                    <p:animEffect transition="in" filter="fade">
                                      <p:cBhvr>
                                        <p:cTn id="100" dur="500"/>
                                        <p:tgtEl>
                                          <p:spTgt spid="181"/>
                                        </p:tgtEl>
                                      </p:cBhvr>
                                    </p:animEffec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189"/>
                                        </p:tgtEl>
                                        <p:attrNameLst>
                                          <p:attrName>style.visibility</p:attrName>
                                        </p:attrNameLst>
                                      </p:cBhvr>
                                      <p:to>
                                        <p:strVal val="visible"/>
                                      </p:to>
                                    </p:set>
                                    <p:animEffect transition="in" filter="fade">
                                      <p:cBhvr>
                                        <p:cTn id="104" dur="500"/>
                                        <p:tgtEl>
                                          <p:spTgt spid="189"/>
                                        </p:tgtEl>
                                      </p:cBhvr>
                                    </p:animEffect>
                                  </p:childTnLst>
                                </p:cTn>
                              </p:par>
                            </p:childTnLst>
                          </p:cTn>
                        </p:par>
                        <p:par>
                          <p:cTn id="105" fill="hold">
                            <p:stCondLst>
                              <p:cond delay="1000"/>
                            </p:stCondLst>
                            <p:childTnLst>
                              <p:par>
                                <p:cTn id="106" presetID="10" presetClass="entr" presetSubtype="0" fill="hold" nodeType="afterEffect">
                                  <p:stCondLst>
                                    <p:cond delay="0"/>
                                  </p:stCondLst>
                                  <p:childTnLst>
                                    <p:set>
                                      <p:cBhvr>
                                        <p:cTn id="107" dur="1" fill="hold">
                                          <p:stCondLst>
                                            <p:cond delay="0"/>
                                          </p:stCondLst>
                                        </p:cTn>
                                        <p:tgtEl>
                                          <p:spTgt spid="192"/>
                                        </p:tgtEl>
                                        <p:attrNameLst>
                                          <p:attrName>style.visibility</p:attrName>
                                        </p:attrNameLst>
                                      </p:cBhvr>
                                      <p:to>
                                        <p:strVal val="visible"/>
                                      </p:to>
                                    </p:set>
                                    <p:animEffect transition="in" filter="fade">
                                      <p:cBhvr>
                                        <p:cTn id="108" dur="500"/>
                                        <p:tgtEl>
                                          <p:spTgt spid="19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051"/>
                                        </p:tgtEl>
                                        <p:attrNameLst>
                                          <p:attrName>style.visibility</p:attrName>
                                        </p:attrNameLst>
                                      </p:cBhvr>
                                      <p:to>
                                        <p:strVal val="visible"/>
                                      </p:to>
                                    </p:set>
                                    <p:animEffect transition="in" filter="wipe(left)">
                                      <p:cBhvr>
                                        <p:cTn id="113" dur="500"/>
                                        <p:tgtEl>
                                          <p:spTgt spid="2051"/>
                                        </p:tgtEl>
                                      </p:cBhvr>
                                    </p:animEffect>
                                  </p:childTnLst>
                                </p:cTn>
                              </p:par>
                            </p:childTnLst>
                          </p:cTn>
                        </p:par>
                        <p:par>
                          <p:cTn id="114" fill="hold">
                            <p:stCondLst>
                              <p:cond delay="500"/>
                            </p:stCondLst>
                            <p:childTnLst>
                              <p:par>
                                <p:cTn id="115" presetID="22" presetClass="entr" presetSubtype="8" fill="hold" grpId="0" nodeType="afterEffect">
                                  <p:stCondLst>
                                    <p:cond delay="0"/>
                                  </p:stCondLst>
                                  <p:childTnLst>
                                    <p:set>
                                      <p:cBhvr>
                                        <p:cTn id="116" dur="1" fill="hold">
                                          <p:stCondLst>
                                            <p:cond delay="0"/>
                                          </p:stCondLst>
                                        </p:cTn>
                                        <p:tgtEl>
                                          <p:spTgt spid="125"/>
                                        </p:tgtEl>
                                        <p:attrNameLst>
                                          <p:attrName>style.visibility</p:attrName>
                                        </p:attrNameLst>
                                      </p:cBhvr>
                                      <p:to>
                                        <p:strVal val="visible"/>
                                      </p:to>
                                    </p:set>
                                    <p:animEffect transition="in" filter="wipe(left)">
                                      <p:cBhvr>
                                        <p:cTn id="117" dur="500"/>
                                        <p:tgtEl>
                                          <p:spTgt spid="125"/>
                                        </p:tgtEl>
                                      </p:cBhvr>
                                    </p:animEffect>
                                  </p:childTnLst>
                                </p:cTn>
                              </p:par>
                            </p:childTnLst>
                          </p:cTn>
                        </p:par>
                        <p:par>
                          <p:cTn id="118" fill="hold">
                            <p:stCondLst>
                              <p:cond delay="1000"/>
                            </p:stCondLst>
                            <p:childTnLst>
                              <p:par>
                                <p:cTn id="119" presetID="1" presetClass="entr" presetSubtype="0" fill="hold" grpId="1" nodeType="after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childTnLst>
                          </p:cTn>
                        </p:par>
                        <p:par>
                          <p:cTn id="121" fill="hold">
                            <p:stCondLst>
                              <p:cond delay="1000"/>
                            </p:stCondLst>
                            <p:childTnLst>
                              <p:par>
                                <p:cTn id="122" presetID="37" presetClass="path" presetSubtype="0" accel="50000" decel="50000" fill="hold" grpId="0" nodeType="afterEffect">
                                  <p:stCondLst>
                                    <p:cond delay="0"/>
                                  </p:stCondLst>
                                  <p:childTnLst>
                                    <p:animMotion origin="layout" path="M 1.94444E-6 -0.03024 C 0.03941 -0.03889 -0.01111 0.08673 0.03507 0.09846 C 0.08142 0.11019 0.22257 0.04198 0.27847 0.04568 " pathEditMode="relative" rAng="0" ptsTypes="AAA">
                                      <p:cBhvr>
                                        <p:cTn id="123" dur="2000" fill="hold"/>
                                        <p:tgtEl>
                                          <p:spTgt spid="49"/>
                                        </p:tgtEl>
                                        <p:attrNameLst>
                                          <p:attrName>ppt_x</p:attrName>
                                          <p:attrName>ppt_y</p:attrName>
                                        </p:attrNameLst>
                                      </p:cBhvr>
                                      <p:rCtr x="13924" y="6451"/>
                                    </p:animMotion>
                                  </p:childTnLst>
                                </p:cTn>
                              </p:par>
                            </p:childTnLst>
                          </p:cTn>
                        </p:par>
                        <p:par>
                          <p:cTn id="124" fill="hold">
                            <p:stCondLst>
                              <p:cond delay="3000"/>
                            </p:stCondLst>
                            <p:childTnLst>
                              <p:par>
                                <p:cTn id="125" presetID="14" presetClass="entr" presetSubtype="10" fill="hold"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randombar(horizontal)">
                                      <p:cBhvr>
                                        <p:cTn id="127" dur="500"/>
                                        <p:tgtEl>
                                          <p:spTgt spid="52"/>
                                        </p:tgtEl>
                                      </p:cBhvr>
                                    </p:animEffect>
                                  </p:childTnLst>
                                </p:cTn>
                              </p:par>
                              <p:par>
                                <p:cTn id="128" presetID="14" presetClass="entr" presetSubtype="10" fill="hold"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randombar(horizontal)">
                                      <p:cBhvr>
                                        <p:cTn id="130" dur="500"/>
                                        <p:tgtEl>
                                          <p:spTgt spid="68"/>
                                        </p:tgtEl>
                                      </p:cBhvr>
                                    </p:animEffect>
                                  </p:childTnLst>
                                </p:cTn>
                              </p:par>
                            </p:childTnLst>
                          </p:cTn>
                        </p:par>
                        <p:par>
                          <p:cTn id="131" fill="hold">
                            <p:stCondLst>
                              <p:cond delay="3500"/>
                            </p:stCondLst>
                            <p:childTnLst>
                              <p:par>
                                <p:cTn id="132" presetID="14" presetClass="entr" presetSubtype="10" fill="hold" nodeType="after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randombar(horizontal)">
                                      <p:cBhvr>
                                        <p:cTn id="134" dur="500"/>
                                        <p:tgtEl>
                                          <p:spTgt spid="56"/>
                                        </p:tgtEl>
                                      </p:cBhvr>
                                    </p:animEffect>
                                  </p:childTnLst>
                                </p:cTn>
                              </p:par>
                              <p:par>
                                <p:cTn id="135" presetID="14" presetClass="entr" presetSubtype="10" fill="hold" nodeType="with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randombar(horizontal)">
                                      <p:cBhvr>
                                        <p:cTn id="137" dur="500"/>
                                        <p:tgtEl>
                                          <p:spTgt spid="72"/>
                                        </p:tgtEl>
                                      </p:cBhvr>
                                    </p:animEffect>
                                  </p:childTnLst>
                                </p:cTn>
                              </p:par>
                            </p:childTnLst>
                          </p:cTn>
                        </p:par>
                        <p:par>
                          <p:cTn id="138" fill="hold">
                            <p:stCondLst>
                              <p:cond delay="4000"/>
                            </p:stCondLst>
                            <p:childTnLst>
                              <p:par>
                                <p:cTn id="139" presetID="14" presetClass="entr" presetSubtype="10" fill="hold" nodeType="afterEffect">
                                  <p:stCondLst>
                                    <p:cond delay="0"/>
                                  </p:stCondLst>
                                  <p:childTnLst>
                                    <p:set>
                                      <p:cBhvr>
                                        <p:cTn id="140" dur="1" fill="hold">
                                          <p:stCondLst>
                                            <p:cond delay="0"/>
                                          </p:stCondLst>
                                        </p:cTn>
                                        <p:tgtEl>
                                          <p:spTgt spid="60"/>
                                        </p:tgtEl>
                                        <p:attrNameLst>
                                          <p:attrName>style.visibility</p:attrName>
                                        </p:attrNameLst>
                                      </p:cBhvr>
                                      <p:to>
                                        <p:strVal val="visible"/>
                                      </p:to>
                                    </p:set>
                                    <p:animEffect transition="in" filter="randombar(horizontal)">
                                      <p:cBhvr>
                                        <p:cTn id="141" dur="500"/>
                                        <p:tgtEl>
                                          <p:spTgt spid="60"/>
                                        </p:tgtEl>
                                      </p:cBhvr>
                                    </p:animEffect>
                                  </p:childTnLst>
                                </p:cTn>
                              </p:par>
                            </p:childTnLst>
                          </p:cTn>
                        </p:par>
                        <p:par>
                          <p:cTn id="142" fill="hold">
                            <p:stCondLst>
                              <p:cond delay="4500"/>
                            </p:stCondLst>
                            <p:childTnLst>
                              <p:par>
                                <p:cTn id="143" presetID="14" presetClass="entr" presetSubtype="10" fill="hold" nodeType="afterEffect">
                                  <p:stCondLst>
                                    <p:cond delay="0"/>
                                  </p:stCondLst>
                                  <p:childTnLst>
                                    <p:set>
                                      <p:cBhvr>
                                        <p:cTn id="144" dur="1" fill="hold">
                                          <p:stCondLst>
                                            <p:cond delay="0"/>
                                          </p:stCondLst>
                                        </p:cTn>
                                        <p:tgtEl>
                                          <p:spTgt spid="64"/>
                                        </p:tgtEl>
                                        <p:attrNameLst>
                                          <p:attrName>style.visibility</p:attrName>
                                        </p:attrNameLst>
                                      </p:cBhvr>
                                      <p:to>
                                        <p:strVal val="visible"/>
                                      </p:to>
                                    </p:set>
                                    <p:animEffect transition="in" filter="randombar(horizontal)">
                                      <p:cBhvr>
                                        <p:cTn id="145" dur="500"/>
                                        <p:tgtEl>
                                          <p:spTgt spid="64"/>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45"/>
                                        </p:tgtEl>
                                        <p:attrNameLst>
                                          <p:attrName>style.visibility</p:attrName>
                                        </p:attrNameLst>
                                      </p:cBhvr>
                                      <p:to>
                                        <p:strVal val="visible"/>
                                      </p:to>
                                    </p:set>
                                    <p:animEffect transition="in" filter="wipe(left)">
                                      <p:cBhvr>
                                        <p:cTn id="150" dur="500"/>
                                        <p:tgtEl>
                                          <p:spTgt spid="45"/>
                                        </p:tgtEl>
                                      </p:cBhvr>
                                    </p:animEffect>
                                  </p:childTnLst>
                                </p:cTn>
                              </p:par>
                            </p:childTnLst>
                          </p:cTn>
                        </p:par>
                        <p:par>
                          <p:cTn id="151" fill="hold">
                            <p:stCondLst>
                              <p:cond delay="500"/>
                            </p:stCondLst>
                            <p:childTnLst>
                              <p:par>
                                <p:cTn id="152" presetID="22" presetClass="entr" presetSubtype="8" fill="hold" grpId="0" nodeType="afterEffect">
                                  <p:stCondLst>
                                    <p:cond delay="0"/>
                                  </p:stCondLst>
                                  <p:childTnLst>
                                    <p:set>
                                      <p:cBhvr>
                                        <p:cTn id="153" dur="1" fill="hold">
                                          <p:stCondLst>
                                            <p:cond delay="0"/>
                                          </p:stCondLst>
                                        </p:cTn>
                                        <p:tgtEl>
                                          <p:spTgt spid="126"/>
                                        </p:tgtEl>
                                        <p:attrNameLst>
                                          <p:attrName>style.visibility</p:attrName>
                                        </p:attrNameLst>
                                      </p:cBhvr>
                                      <p:to>
                                        <p:strVal val="visible"/>
                                      </p:to>
                                    </p:set>
                                    <p:animEffect transition="in" filter="wipe(left)">
                                      <p:cBhvr>
                                        <p:cTn id="154" dur="500"/>
                                        <p:tgtEl>
                                          <p:spTgt spid="126"/>
                                        </p:tgtEl>
                                      </p:cBhvr>
                                    </p:animEffect>
                                  </p:childTnLst>
                                </p:cTn>
                              </p:par>
                            </p:childTnLst>
                          </p:cTn>
                        </p:par>
                        <p:par>
                          <p:cTn id="155" fill="hold">
                            <p:stCondLst>
                              <p:cond delay="1000"/>
                            </p:stCondLst>
                            <p:childTnLst>
                              <p:par>
                                <p:cTn id="156" presetID="1" presetClass="entr" presetSubtype="0" fill="hold" grpId="1" nodeType="afterEffect">
                                  <p:stCondLst>
                                    <p:cond delay="0"/>
                                  </p:stCondLst>
                                  <p:childTnLst>
                                    <p:set>
                                      <p:cBhvr>
                                        <p:cTn id="157" dur="1" fill="hold">
                                          <p:stCondLst>
                                            <p:cond delay="0"/>
                                          </p:stCondLst>
                                        </p:cTn>
                                        <p:tgtEl>
                                          <p:spTgt spid="50"/>
                                        </p:tgtEl>
                                        <p:attrNameLst>
                                          <p:attrName>style.visibility</p:attrName>
                                        </p:attrNameLst>
                                      </p:cBhvr>
                                      <p:to>
                                        <p:strVal val="visible"/>
                                      </p:to>
                                    </p:set>
                                  </p:childTnLst>
                                </p:cTn>
                              </p:par>
                            </p:childTnLst>
                          </p:cTn>
                        </p:par>
                        <p:par>
                          <p:cTn id="158" fill="hold">
                            <p:stCondLst>
                              <p:cond delay="1000"/>
                            </p:stCondLst>
                            <p:childTnLst>
                              <p:par>
                                <p:cTn id="159" presetID="37" presetClass="path" presetSubtype="0" accel="50000" decel="50000" fill="hold" grpId="0" nodeType="afterEffect">
                                  <p:stCondLst>
                                    <p:cond delay="0"/>
                                  </p:stCondLst>
                                  <p:childTnLst>
                                    <p:animMotion origin="layout" path="M 1.94444E-6 -0.00061 C 0.03698 -0.01265 0.00503 0.17716 0.04878 0.19321 C 0.09253 0.20988 0.21632 0.24383 0.26962 0.24939 " pathEditMode="relative" rAng="0" ptsTypes="AAA">
                                      <p:cBhvr>
                                        <p:cTn id="160" dur="2000" fill="hold"/>
                                        <p:tgtEl>
                                          <p:spTgt spid="50"/>
                                        </p:tgtEl>
                                        <p:attrNameLst>
                                          <p:attrName>ppt_x</p:attrName>
                                          <p:attrName>ppt_y</p:attrName>
                                        </p:attrNameLst>
                                      </p:cBhvr>
                                      <p:rCtr x="13472" y="12469"/>
                                    </p:animMotion>
                                  </p:childTnLst>
                                </p:cTn>
                              </p:par>
                            </p:childTnLst>
                          </p:cTn>
                        </p:par>
                        <p:par>
                          <p:cTn id="161" fill="hold">
                            <p:stCondLst>
                              <p:cond delay="3000"/>
                            </p:stCondLst>
                            <p:childTnLst>
                              <p:par>
                                <p:cTn id="162" presetID="14" presetClass="entr" presetSubtype="10" fill="hold" nodeType="afterEffect">
                                  <p:stCondLst>
                                    <p:cond delay="0"/>
                                  </p:stCondLst>
                                  <p:childTnLst>
                                    <p:set>
                                      <p:cBhvr>
                                        <p:cTn id="163" dur="1" fill="hold">
                                          <p:stCondLst>
                                            <p:cond delay="0"/>
                                          </p:stCondLst>
                                        </p:cTn>
                                        <p:tgtEl>
                                          <p:spTgt spid="76"/>
                                        </p:tgtEl>
                                        <p:attrNameLst>
                                          <p:attrName>style.visibility</p:attrName>
                                        </p:attrNameLst>
                                      </p:cBhvr>
                                      <p:to>
                                        <p:strVal val="visible"/>
                                      </p:to>
                                    </p:set>
                                    <p:animEffect transition="in" filter="randombar(horizontal)">
                                      <p:cBhvr>
                                        <p:cTn id="164" dur="500"/>
                                        <p:tgtEl>
                                          <p:spTgt spid="76"/>
                                        </p:tgtEl>
                                      </p:cBhvr>
                                    </p:animEffect>
                                  </p:childTnLst>
                                </p:cTn>
                              </p:par>
                              <p:par>
                                <p:cTn id="165" presetID="14" presetClass="entr" presetSubtype="10" fill="hold" nodeType="withEffect">
                                  <p:stCondLst>
                                    <p:cond delay="0"/>
                                  </p:stCondLst>
                                  <p:childTnLst>
                                    <p:set>
                                      <p:cBhvr>
                                        <p:cTn id="166" dur="1" fill="hold">
                                          <p:stCondLst>
                                            <p:cond delay="0"/>
                                          </p:stCondLst>
                                        </p:cTn>
                                        <p:tgtEl>
                                          <p:spTgt spid="92"/>
                                        </p:tgtEl>
                                        <p:attrNameLst>
                                          <p:attrName>style.visibility</p:attrName>
                                        </p:attrNameLst>
                                      </p:cBhvr>
                                      <p:to>
                                        <p:strVal val="visible"/>
                                      </p:to>
                                    </p:set>
                                    <p:animEffect transition="in" filter="randombar(horizontal)">
                                      <p:cBhvr>
                                        <p:cTn id="167" dur="500"/>
                                        <p:tgtEl>
                                          <p:spTgt spid="92"/>
                                        </p:tgtEl>
                                      </p:cBhvr>
                                    </p:animEffect>
                                  </p:childTnLst>
                                </p:cTn>
                              </p:par>
                            </p:childTnLst>
                          </p:cTn>
                        </p:par>
                        <p:par>
                          <p:cTn id="168" fill="hold">
                            <p:stCondLst>
                              <p:cond delay="3500"/>
                            </p:stCondLst>
                            <p:childTnLst>
                              <p:par>
                                <p:cTn id="169" presetID="14" presetClass="entr" presetSubtype="10" fill="hold" nodeType="afterEffect">
                                  <p:stCondLst>
                                    <p:cond delay="0"/>
                                  </p:stCondLst>
                                  <p:childTnLst>
                                    <p:set>
                                      <p:cBhvr>
                                        <p:cTn id="170" dur="1" fill="hold">
                                          <p:stCondLst>
                                            <p:cond delay="0"/>
                                          </p:stCondLst>
                                        </p:cTn>
                                        <p:tgtEl>
                                          <p:spTgt spid="80"/>
                                        </p:tgtEl>
                                        <p:attrNameLst>
                                          <p:attrName>style.visibility</p:attrName>
                                        </p:attrNameLst>
                                      </p:cBhvr>
                                      <p:to>
                                        <p:strVal val="visible"/>
                                      </p:to>
                                    </p:set>
                                    <p:animEffect transition="in" filter="randombar(horizontal)">
                                      <p:cBhvr>
                                        <p:cTn id="171" dur="500"/>
                                        <p:tgtEl>
                                          <p:spTgt spid="80"/>
                                        </p:tgtEl>
                                      </p:cBhvr>
                                    </p:animEffect>
                                  </p:childTnLst>
                                </p:cTn>
                              </p:par>
                              <p:par>
                                <p:cTn id="172" presetID="14" presetClass="entr" presetSubtype="10" fill="hold" nodeType="with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randombar(horizontal)">
                                      <p:cBhvr>
                                        <p:cTn id="174" dur="500"/>
                                        <p:tgtEl>
                                          <p:spTgt spid="96"/>
                                        </p:tgtEl>
                                      </p:cBhvr>
                                    </p:animEffect>
                                  </p:childTnLst>
                                </p:cTn>
                              </p:par>
                            </p:childTnLst>
                          </p:cTn>
                        </p:par>
                        <p:par>
                          <p:cTn id="175" fill="hold">
                            <p:stCondLst>
                              <p:cond delay="4000"/>
                            </p:stCondLst>
                            <p:childTnLst>
                              <p:par>
                                <p:cTn id="176" presetID="14" presetClass="entr" presetSubtype="10" fill="hold" nodeType="afterEffect">
                                  <p:stCondLst>
                                    <p:cond delay="0"/>
                                  </p:stCondLst>
                                  <p:childTnLst>
                                    <p:set>
                                      <p:cBhvr>
                                        <p:cTn id="177" dur="1" fill="hold">
                                          <p:stCondLst>
                                            <p:cond delay="0"/>
                                          </p:stCondLst>
                                        </p:cTn>
                                        <p:tgtEl>
                                          <p:spTgt spid="84"/>
                                        </p:tgtEl>
                                        <p:attrNameLst>
                                          <p:attrName>style.visibility</p:attrName>
                                        </p:attrNameLst>
                                      </p:cBhvr>
                                      <p:to>
                                        <p:strVal val="visible"/>
                                      </p:to>
                                    </p:set>
                                    <p:animEffect transition="in" filter="randombar(horizontal)">
                                      <p:cBhvr>
                                        <p:cTn id="178" dur="500"/>
                                        <p:tgtEl>
                                          <p:spTgt spid="84"/>
                                        </p:tgtEl>
                                      </p:cBhvr>
                                    </p:animEffect>
                                  </p:childTnLst>
                                </p:cTn>
                              </p:par>
                            </p:childTnLst>
                          </p:cTn>
                        </p:par>
                        <p:par>
                          <p:cTn id="179" fill="hold">
                            <p:stCondLst>
                              <p:cond delay="4500"/>
                            </p:stCondLst>
                            <p:childTnLst>
                              <p:par>
                                <p:cTn id="180" presetID="14" presetClass="entr" presetSubtype="10" fill="hold" nodeType="after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randombar(horizontal)">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wipe(left)">
                                      <p:cBhvr>
                                        <p:cTn id="187" dur="500"/>
                                        <p:tgtEl>
                                          <p:spTgt spid="46"/>
                                        </p:tgtEl>
                                      </p:cBhvr>
                                    </p:animEffect>
                                  </p:childTnLst>
                                </p:cTn>
                              </p:par>
                            </p:childTnLst>
                          </p:cTn>
                        </p:par>
                        <p:par>
                          <p:cTn id="188" fill="hold">
                            <p:stCondLst>
                              <p:cond delay="500"/>
                            </p:stCondLst>
                            <p:childTnLst>
                              <p:par>
                                <p:cTn id="189" presetID="22" presetClass="entr" presetSubtype="8" fill="hold" grpId="0" nodeType="afterEffect">
                                  <p:stCondLst>
                                    <p:cond delay="0"/>
                                  </p:stCondLst>
                                  <p:childTnLst>
                                    <p:set>
                                      <p:cBhvr>
                                        <p:cTn id="190" dur="1" fill="hold">
                                          <p:stCondLst>
                                            <p:cond delay="0"/>
                                          </p:stCondLst>
                                        </p:cTn>
                                        <p:tgtEl>
                                          <p:spTgt spid="127"/>
                                        </p:tgtEl>
                                        <p:attrNameLst>
                                          <p:attrName>style.visibility</p:attrName>
                                        </p:attrNameLst>
                                      </p:cBhvr>
                                      <p:to>
                                        <p:strVal val="visible"/>
                                      </p:to>
                                    </p:set>
                                    <p:animEffect transition="in" filter="wipe(left)">
                                      <p:cBhvr>
                                        <p:cTn id="191" dur="500"/>
                                        <p:tgtEl>
                                          <p:spTgt spid="127"/>
                                        </p:tgtEl>
                                      </p:cBhvr>
                                    </p:animEffect>
                                  </p:childTnLst>
                                </p:cTn>
                              </p:par>
                            </p:childTnLst>
                          </p:cTn>
                        </p:par>
                        <p:par>
                          <p:cTn id="192" fill="hold">
                            <p:stCondLst>
                              <p:cond delay="1000"/>
                            </p:stCondLst>
                            <p:childTnLst>
                              <p:par>
                                <p:cTn id="193" presetID="1" presetClass="entr" presetSubtype="0" fill="hold" grpId="1" nodeType="afterEffect">
                                  <p:stCondLst>
                                    <p:cond delay="0"/>
                                  </p:stCondLst>
                                  <p:childTnLst>
                                    <p:set>
                                      <p:cBhvr>
                                        <p:cTn id="194" dur="1" fill="hold">
                                          <p:stCondLst>
                                            <p:cond delay="0"/>
                                          </p:stCondLst>
                                        </p:cTn>
                                        <p:tgtEl>
                                          <p:spTgt spid="51"/>
                                        </p:tgtEl>
                                        <p:attrNameLst>
                                          <p:attrName>style.visibility</p:attrName>
                                        </p:attrNameLst>
                                      </p:cBhvr>
                                      <p:to>
                                        <p:strVal val="visible"/>
                                      </p:to>
                                    </p:set>
                                  </p:childTnLst>
                                </p:cTn>
                              </p:par>
                            </p:childTnLst>
                          </p:cTn>
                        </p:par>
                        <p:par>
                          <p:cTn id="195" fill="hold">
                            <p:stCondLst>
                              <p:cond delay="1000"/>
                            </p:stCondLst>
                            <p:childTnLst>
                              <p:par>
                                <p:cTn id="196" presetID="37" presetClass="path" presetSubtype="0" accel="50000" decel="50000" fill="hold" grpId="0" nodeType="afterEffect">
                                  <p:stCondLst>
                                    <p:cond delay="0"/>
                                  </p:stCondLst>
                                  <p:childTnLst>
                                    <p:animMotion origin="layout" path="M -1.38889E-6 -0.00123 C 0.03455 -0.01512 -0.00295 0.37346 0.03785 0.39167 C 0.07882 0.40988 0.21441 0.47006 0.26406 0.47624 " pathEditMode="relative" rAng="0" ptsTypes="AAA">
                                      <p:cBhvr>
                                        <p:cTn id="197" dur="2000" fill="hold"/>
                                        <p:tgtEl>
                                          <p:spTgt spid="51"/>
                                        </p:tgtEl>
                                        <p:attrNameLst>
                                          <p:attrName>ppt_x</p:attrName>
                                          <p:attrName>ppt_y</p:attrName>
                                        </p:attrNameLst>
                                      </p:cBhvr>
                                      <p:rCtr x="13194" y="23858"/>
                                    </p:animMotion>
                                  </p:childTnLst>
                                </p:cTn>
                              </p:par>
                            </p:childTnLst>
                          </p:cTn>
                        </p:par>
                        <p:par>
                          <p:cTn id="198" fill="hold">
                            <p:stCondLst>
                              <p:cond delay="3000"/>
                            </p:stCondLst>
                            <p:childTnLst>
                              <p:par>
                                <p:cTn id="199" presetID="14" presetClass="entr" presetSubtype="10" fill="hold" nodeType="after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randombar(horizontal)">
                                      <p:cBhvr>
                                        <p:cTn id="201" dur="500"/>
                                        <p:tgtEl>
                                          <p:spTgt spid="100"/>
                                        </p:tgtEl>
                                      </p:cBhvr>
                                    </p:animEffect>
                                  </p:childTnLst>
                                </p:cTn>
                              </p:par>
                              <p:par>
                                <p:cTn id="202" presetID="14" presetClass="entr" presetSubtype="10" fill="hold" nodeType="withEffect">
                                  <p:stCondLst>
                                    <p:cond delay="0"/>
                                  </p:stCondLst>
                                  <p:childTnLst>
                                    <p:set>
                                      <p:cBhvr>
                                        <p:cTn id="203" dur="1" fill="hold">
                                          <p:stCondLst>
                                            <p:cond delay="0"/>
                                          </p:stCondLst>
                                        </p:cTn>
                                        <p:tgtEl>
                                          <p:spTgt spid="116"/>
                                        </p:tgtEl>
                                        <p:attrNameLst>
                                          <p:attrName>style.visibility</p:attrName>
                                        </p:attrNameLst>
                                      </p:cBhvr>
                                      <p:to>
                                        <p:strVal val="visible"/>
                                      </p:to>
                                    </p:set>
                                    <p:animEffect transition="in" filter="randombar(horizontal)">
                                      <p:cBhvr>
                                        <p:cTn id="204" dur="500"/>
                                        <p:tgtEl>
                                          <p:spTgt spid="116"/>
                                        </p:tgtEl>
                                      </p:cBhvr>
                                    </p:animEffect>
                                  </p:childTnLst>
                                </p:cTn>
                              </p:par>
                              <p:par>
                                <p:cTn id="205" presetID="14" presetClass="entr" presetSubtype="10" fill="hold" nodeType="withEffect">
                                  <p:stCondLst>
                                    <p:cond delay="0"/>
                                  </p:stCondLst>
                                  <p:childTnLst>
                                    <p:set>
                                      <p:cBhvr>
                                        <p:cTn id="206" dur="1" fill="hold">
                                          <p:stCondLst>
                                            <p:cond delay="0"/>
                                          </p:stCondLst>
                                        </p:cTn>
                                        <p:tgtEl>
                                          <p:spTgt spid="133"/>
                                        </p:tgtEl>
                                        <p:attrNameLst>
                                          <p:attrName>style.visibility</p:attrName>
                                        </p:attrNameLst>
                                      </p:cBhvr>
                                      <p:to>
                                        <p:strVal val="visible"/>
                                      </p:to>
                                    </p:set>
                                    <p:animEffect transition="in" filter="randombar(horizontal)">
                                      <p:cBhvr>
                                        <p:cTn id="207" dur="500"/>
                                        <p:tgtEl>
                                          <p:spTgt spid="133"/>
                                        </p:tgtEl>
                                      </p:cBhvr>
                                    </p:animEffect>
                                  </p:childTnLst>
                                </p:cTn>
                              </p:par>
                            </p:childTnLst>
                          </p:cTn>
                        </p:par>
                        <p:par>
                          <p:cTn id="208" fill="hold">
                            <p:stCondLst>
                              <p:cond delay="3500"/>
                            </p:stCondLst>
                            <p:childTnLst>
                              <p:par>
                                <p:cTn id="209" presetID="14" presetClass="entr" presetSubtype="10" fill="hold" nodeType="afterEffect">
                                  <p:stCondLst>
                                    <p:cond delay="0"/>
                                  </p:stCondLst>
                                  <p:childTnLst>
                                    <p:set>
                                      <p:cBhvr>
                                        <p:cTn id="210" dur="1" fill="hold">
                                          <p:stCondLst>
                                            <p:cond delay="0"/>
                                          </p:stCondLst>
                                        </p:cTn>
                                        <p:tgtEl>
                                          <p:spTgt spid="129"/>
                                        </p:tgtEl>
                                        <p:attrNameLst>
                                          <p:attrName>style.visibility</p:attrName>
                                        </p:attrNameLst>
                                      </p:cBhvr>
                                      <p:to>
                                        <p:strVal val="visible"/>
                                      </p:to>
                                    </p:set>
                                    <p:animEffect transition="in" filter="randombar(horizontal)">
                                      <p:cBhvr>
                                        <p:cTn id="211" dur="500"/>
                                        <p:tgtEl>
                                          <p:spTgt spid="129"/>
                                        </p:tgtEl>
                                      </p:cBhvr>
                                    </p:animEffect>
                                  </p:childTnLst>
                                </p:cTn>
                              </p:par>
                              <p:par>
                                <p:cTn id="212" presetID="14" presetClass="entr" presetSubtype="10" fill="hold" nodeType="withEffect">
                                  <p:stCondLst>
                                    <p:cond delay="0"/>
                                  </p:stCondLst>
                                  <p:childTnLst>
                                    <p:set>
                                      <p:cBhvr>
                                        <p:cTn id="213" dur="1" fill="hold">
                                          <p:stCondLst>
                                            <p:cond delay="0"/>
                                          </p:stCondLst>
                                        </p:cTn>
                                        <p:tgtEl>
                                          <p:spTgt spid="104"/>
                                        </p:tgtEl>
                                        <p:attrNameLst>
                                          <p:attrName>style.visibility</p:attrName>
                                        </p:attrNameLst>
                                      </p:cBhvr>
                                      <p:to>
                                        <p:strVal val="visible"/>
                                      </p:to>
                                    </p:set>
                                    <p:animEffect transition="in" filter="randombar(horizontal)">
                                      <p:cBhvr>
                                        <p:cTn id="214" dur="500"/>
                                        <p:tgtEl>
                                          <p:spTgt spid="104"/>
                                        </p:tgtEl>
                                      </p:cBhvr>
                                    </p:animEffect>
                                  </p:childTnLst>
                                </p:cTn>
                              </p:par>
                              <p:par>
                                <p:cTn id="215" presetID="14" presetClass="entr" presetSubtype="10" fill="hold" nodeType="withEffect">
                                  <p:stCondLst>
                                    <p:cond delay="0"/>
                                  </p:stCondLst>
                                  <p:childTnLst>
                                    <p:set>
                                      <p:cBhvr>
                                        <p:cTn id="216" dur="1" fill="hold">
                                          <p:stCondLst>
                                            <p:cond delay="0"/>
                                          </p:stCondLst>
                                        </p:cTn>
                                        <p:tgtEl>
                                          <p:spTgt spid="120"/>
                                        </p:tgtEl>
                                        <p:attrNameLst>
                                          <p:attrName>style.visibility</p:attrName>
                                        </p:attrNameLst>
                                      </p:cBhvr>
                                      <p:to>
                                        <p:strVal val="visible"/>
                                      </p:to>
                                    </p:set>
                                    <p:animEffect transition="in" filter="randombar(horizontal)">
                                      <p:cBhvr>
                                        <p:cTn id="217" dur="500"/>
                                        <p:tgtEl>
                                          <p:spTgt spid="120"/>
                                        </p:tgtEl>
                                      </p:cBhvr>
                                    </p:animEffect>
                                  </p:childTnLst>
                                </p:cTn>
                              </p:par>
                            </p:childTnLst>
                          </p:cTn>
                        </p:par>
                        <p:par>
                          <p:cTn id="218" fill="hold">
                            <p:stCondLst>
                              <p:cond delay="4000"/>
                            </p:stCondLst>
                            <p:childTnLst>
                              <p:par>
                                <p:cTn id="219" presetID="14" presetClass="entr" presetSubtype="10" fill="hold" nodeType="afterEffect">
                                  <p:stCondLst>
                                    <p:cond delay="0"/>
                                  </p:stCondLst>
                                  <p:childTnLst>
                                    <p:set>
                                      <p:cBhvr>
                                        <p:cTn id="220" dur="1" fill="hold">
                                          <p:stCondLst>
                                            <p:cond delay="0"/>
                                          </p:stCondLst>
                                        </p:cTn>
                                        <p:tgtEl>
                                          <p:spTgt spid="108"/>
                                        </p:tgtEl>
                                        <p:attrNameLst>
                                          <p:attrName>style.visibility</p:attrName>
                                        </p:attrNameLst>
                                      </p:cBhvr>
                                      <p:to>
                                        <p:strVal val="visible"/>
                                      </p:to>
                                    </p:set>
                                    <p:animEffect transition="in" filter="randombar(horizontal)">
                                      <p:cBhvr>
                                        <p:cTn id="221" dur="500"/>
                                        <p:tgtEl>
                                          <p:spTgt spid="108"/>
                                        </p:tgtEl>
                                      </p:cBhvr>
                                    </p:animEffect>
                                  </p:childTnLst>
                                </p:cTn>
                              </p:par>
                            </p:childTnLst>
                          </p:cTn>
                        </p:par>
                        <p:par>
                          <p:cTn id="222" fill="hold">
                            <p:stCondLst>
                              <p:cond delay="4500"/>
                            </p:stCondLst>
                            <p:childTnLst>
                              <p:par>
                                <p:cTn id="223" presetID="14" presetClass="entr" presetSubtype="10" fill="hold" nodeType="afterEffect">
                                  <p:stCondLst>
                                    <p:cond delay="0"/>
                                  </p:stCondLst>
                                  <p:childTnLst>
                                    <p:set>
                                      <p:cBhvr>
                                        <p:cTn id="224" dur="1" fill="hold">
                                          <p:stCondLst>
                                            <p:cond delay="0"/>
                                          </p:stCondLst>
                                        </p:cTn>
                                        <p:tgtEl>
                                          <p:spTgt spid="112"/>
                                        </p:tgtEl>
                                        <p:attrNameLst>
                                          <p:attrName>style.visibility</p:attrName>
                                        </p:attrNameLst>
                                      </p:cBhvr>
                                      <p:to>
                                        <p:strVal val="visible"/>
                                      </p:to>
                                    </p:set>
                                    <p:animEffect transition="in" filter="randombar(horizontal)">
                                      <p:cBhvr>
                                        <p:cTn id="22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8" grpId="0" animBg="1"/>
      <p:bldP spid="18" grpId="1" animBg="1"/>
      <p:bldP spid="49" grpId="0" animBg="1"/>
      <p:bldP spid="49" grpId="1" animBg="1"/>
      <p:bldP spid="50" grpId="0" animBg="1"/>
      <p:bldP spid="50" grpId="1" animBg="1"/>
      <p:bldP spid="51" grpId="0" animBg="1"/>
      <p:bldP spid="51" grpId="1" animBg="1"/>
      <p:bldP spid="12" grpId="0" animBg="1"/>
      <p:bldP spid="13" grpId="0" animBg="1"/>
      <p:bldP spid="14" grpId="0" animBg="1"/>
      <p:bldP spid="15" grpId="0" animBg="1"/>
      <p:bldP spid="16" grpId="0" animBg="1"/>
      <p:bldP spid="17" grpId="0" animBg="1"/>
      <p:bldP spid="2048" grpId="0" animBg="1"/>
      <p:bldP spid="34" grpId="0" animBg="1"/>
      <p:bldP spid="35" grpId="0" animBg="1"/>
      <p:bldP spid="2051" grpId="0" animBg="1"/>
      <p:bldP spid="45" grpId="0" animBg="1"/>
      <p:bldP spid="46" grpId="0" animBg="1"/>
      <p:bldP spid="47" grpId="0" animBg="1"/>
      <p:bldP spid="125" grpId="0" animBg="1"/>
      <p:bldP spid="126" grpId="0" animBg="1"/>
      <p:bldP spid="127" grpId="0" animBg="1"/>
      <p:bldP spid="1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202667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75497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Configuration Files</a:t>
            </a:r>
            <a:br>
              <a:rPr lang="en-US"/>
            </a:br>
            <a:endParaRPr lang="en-US" dirty="0"/>
          </a:p>
        </p:txBody>
      </p:sp>
      <p:sp>
        <p:nvSpPr>
          <p:cNvPr id="4" name="Text Placeholder 3"/>
          <p:cNvSpPr>
            <a:spLocks noGrp="1"/>
          </p:cNvSpPr>
          <p:nvPr>
            <p:ph type="body" sz="quarter" idx="10"/>
          </p:nvPr>
        </p:nvSpPr>
        <p:spPr/>
        <p:txBody>
          <a:bodyPr/>
          <a:lstStyle/>
          <a:p>
            <a:r>
              <a:rPr lang="en-US"/>
              <a:t>App Configuration</a:t>
            </a:r>
            <a:br>
              <a:rPr lang="en-US"/>
            </a:br>
            <a:r>
              <a:rPr lang="en-US"/>
              <a:t>Behavioral Values</a:t>
            </a:r>
          </a:p>
          <a:p>
            <a:r>
              <a:rPr lang="en-US"/>
              <a:t>Owned By: Development</a:t>
            </a:r>
          </a:p>
          <a:p>
            <a:pPr lvl="1"/>
            <a:r>
              <a:rPr lang="en-US"/>
              <a:t>How errors are handled</a:t>
            </a:r>
          </a:p>
          <a:p>
            <a:pPr lvl="1"/>
            <a:r>
              <a:rPr lang="en-US"/>
              <a:t>Depth of logging</a:t>
            </a:r>
          </a:p>
          <a:p>
            <a:pPr lvl="1"/>
            <a:r>
              <a:rPr lang="en-US"/>
              <a:t>JavaScript optimizations</a:t>
            </a:r>
          </a:p>
          <a:p>
            <a:pPr lvl="1"/>
            <a:endParaRPr lang="en-US" dirty="0"/>
          </a:p>
        </p:txBody>
      </p:sp>
      <p:sp>
        <p:nvSpPr>
          <p:cNvPr id="5" name="Text Placeholder 4"/>
          <p:cNvSpPr>
            <a:spLocks noGrp="1"/>
          </p:cNvSpPr>
          <p:nvPr>
            <p:ph type="body" sz="quarter" idx="11"/>
          </p:nvPr>
        </p:nvSpPr>
        <p:spPr/>
        <p:txBody>
          <a:bodyPr/>
          <a:lstStyle/>
          <a:p>
            <a:r>
              <a:rPr lang="en-US"/>
              <a:t>Docker Configuration</a:t>
            </a:r>
            <a:br>
              <a:rPr lang="en-US"/>
            </a:br>
            <a:r>
              <a:rPr lang="en-US"/>
              <a:t>Location Values</a:t>
            </a:r>
          </a:p>
          <a:p>
            <a:r>
              <a:rPr lang="en-US"/>
              <a:t>Owned By: Operations</a:t>
            </a:r>
          </a:p>
          <a:p>
            <a:pPr lvl="1"/>
            <a:r>
              <a:rPr lang="en-US"/>
              <a:t>Database Connection String</a:t>
            </a:r>
          </a:p>
          <a:p>
            <a:pPr lvl="1"/>
            <a:r>
              <a:rPr lang="en-US"/>
              <a:t>Storage Connection Strings</a:t>
            </a:r>
          </a:p>
          <a:p>
            <a:pPr lvl="1"/>
            <a:r>
              <a:rPr lang="en-US"/>
              <a:t>Telemetry Keys</a:t>
            </a:r>
          </a:p>
          <a:p>
            <a:pPr lvl="1"/>
            <a:r>
              <a:rPr lang="en-US"/>
              <a:t>Instance Count</a:t>
            </a:r>
            <a:endParaRPr lang="en-US" dirty="0"/>
          </a:p>
        </p:txBody>
      </p:sp>
    </p:spTree>
    <p:extLst>
      <p:ext uri="{BB962C8B-B14F-4D97-AF65-F5344CB8AC3E}">
        <p14:creationId xmlns:p14="http://schemas.microsoft.com/office/powerpoint/2010/main" val="4225184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teveLas\AppData\Local\Temp\SNAGHTML1bd2c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
            <a:ext cx="9105900" cy="51574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29400" y="4769854"/>
            <a:ext cx="990600" cy="369332"/>
          </a:xfrm>
          <a:prstGeom prst="rect">
            <a:avLst/>
          </a:prstGeom>
          <a:noFill/>
        </p:spPr>
        <p:txBody>
          <a:bodyPr wrap="square" rtlCol="0">
            <a:spAutoFit/>
          </a:bodyPr>
          <a:lstStyle/>
          <a:p>
            <a:r>
              <a:rPr lang="en-US" dirty="0">
                <a:solidFill>
                  <a:schemeClr val="bg1"/>
                </a:solidFill>
              </a:rPr>
              <a:t>Pluto</a:t>
            </a:r>
          </a:p>
        </p:txBody>
      </p:sp>
      <p:cxnSp>
        <p:nvCxnSpPr>
          <p:cNvPr id="10" name="Straight Arrow Connector 9"/>
          <p:cNvCxnSpPr/>
          <p:nvPr/>
        </p:nvCxnSpPr>
        <p:spPr>
          <a:xfrm flipH="1">
            <a:off x="6038850" y="5010150"/>
            <a:ext cx="590550" cy="31796"/>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2228850" y="4425029"/>
            <a:ext cx="4724400" cy="732464"/>
          </a:xfrm>
          <a:prstGeom prst="rect">
            <a:avLst/>
          </a:prstGeom>
        </p:spPr>
      </p:pic>
      <p:pic>
        <p:nvPicPr>
          <p:cNvPr id="4" name="Picture 2" descr="http://static1.squarespace.com/static/5391fac1e4b07b6926545c34/t/54b948f4e4b0567044b6c023/14214289910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23850"/>
            <a:ext cx="5334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431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24000" fill="hold" nodeType="clickEffect">
                                  <p:stCondLst>
                                    <p:cond delay="0"/>
                                  </p:stCondLst>
                                  <p:childTnLst>
                                    <p:animScale>
                                      <p:cBhvr>
                                        <p:cTn id="6" dur="2000" fill="hold"/>
                                        <p:tgtEl>
                                          <p:spTgt spid="4"/>
                                        </p:tgtEl>
                                      </p:cBhvr>
                                      <p:by x="3000" y="3000"/>
                                    </p:animScale>
                                  </p:childTnLst>
                                </p:cTn>
                              </p:par>
                              <p:par>
                                <p:cTn id="7" presetID="42" presetClass="path" presetSubtype="0" accel="50000" decel="50000" fill="hold" nodeType="withEffect">
                                  <p:stCondLst>
                                    <p:cond delay="0"/>
                                  </p:stCondLst>
                                  <p:childTnLst>
                                    <p:animMotion origin="layout" path="M 0 4.44444E-6 L 0.03038 0.50895 " pathEditMode="relative" rAng="0" ptsTypes="AA">
                                      <p:cBhvr>
                                        <p:cTn id="8" dur="2000" fill="hold"/>
                                        <p:tgtEl>
                                          <p:spTgt spid="4"/>
                                        </p:tgtEl>
                                        <p:attrNameLst>
                                          <p:attrName>ppt_x</p:attrName>
                                          <p:attrName>ppt_y</p:attrName>
                                        </p:attrNameLst>
                                      </p:cBhvr>
                                      <p:rCtr x="1510" y="25432"/>
                                    </p:animMotion>
                                  </p:childTnLst>
                                </p:cTn>
                              </p:par>
                              <p:par>
                                <p:cTn id="9" presetID="10" presetClass="exit" presetSubtype="0" fill="hold" nodeType="withEffect">
                                  <p:stCondLst>
                                    <p:cond delay="300"/>
                                  </p:stCondLst>
                                  <p:childTnLst>
                                    <p:animEffect transition="out" filter="fade">
                                      <p:cBhvr>
                                        <p:cTn id="10" dur="1500"/>
                                        <p:tgtEl>
                                          <p:spTgt spid="6"/>
                                        </p:tgtEl>
                                      </p:cBhvr>
                                    </p:animEffect>
                                    <p:set>
                                      <p:cBhvr>
                                        <p:cTn id="11" dur="1" fill="hold">
                                          <p:stCondLst>
                                            <p:cond delay="1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1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Cache</a:t>
            </a:r>
          </a:p>
        </p:txBody>
      </p:sp>
      <p:sp>
        <p:nvSpPr>
          <p:cNvPr id="3" name="Content Placeholder 2"/>
          <p:cNvSpPr>
            <a:spLocks noGrp="1"/>
          </p:cNvSpPr>
          <p:nvPr>
            <p:ph idx="1"/>
          </p:nvPr>
        </p:nvSpPr>
        <p:spPr/>
        <p:txBody>
          <a:bodyPr/>
          <a:lstStyle/>
          <a:p>
            <a:r>
              <a:rPr lang="en-US" dirty="0"/>
              <a:t>Images are cached in each docker host</a:t>
            </a:r>
          </a:p>
        </p:txBody>
      </p:sp>
      <p:sp>
        <p:nvSpPr>
          <p:cNvPr id="4" name="TextBox 3"/>
          <p:cNvSpPr txBox="1"/>
          <p:nvPr/>
        </p:nvSpPr>
        <p:spPr>
          <a:xfrm>
            <a:off x="56147" y="3846890"/>
            <a:ext cx="8819147" cy="784830"/>
          </a:xfrm>
          <a:prstGeom prst="rect">
            <a:avLst/>
          </a:prstGeom>
          <a:solidFill>
            <a:srgbClr val="012456"/>
          </a:solidFill>
        </p:spPr>
        <p:txBody>
          <a:bodyPr wrap="square" rtlCol="0">
            <a:spAutoFit/>
          </a:bodyPr>
          <a:lstStyle/>
          <a:p>
            <a:r>
              <a:rPr lang="en-US" sz="900" dirty="0">
                <a:solidFill>
                  <a:srgbClr val="00B050"/>
                </a:solidFill>
                <a:latin typeface="Lucida Console" panose="020B0609040504020204" pitchFamily="49" charset="0"/>
              </a:rPr>
              <a:t>docker images</a:t>
            </a:r>
          </a:p>
          <a:p>
            <a:r>
              <a:rPr lang="en-US" sz="900" b="1" dirty="0">
                <a:effectLst>
                  <a:outerShdw blurRad="50800" dist="38100" dir="2700000" algn="tl" rotWithShape="0">
                    <a:prstClr val="black">
                      <a:alpha val="40000"/>
                    </a:prstClr>
                  </a:outerShdw>
                </a:effectLst>
                <a:latin typeface="Lucida Console" panose="020B0609040504020204" pitchFamily="49" charset="0"/>
              </a:rPr>
              <a:t>REPOSITORY                                                     TAG                   IMAGE ID       CREATED      SIZE</a:t>
            </a:r>
          </a:p>
          <a:p>
            <a:r>
              <a:rPr lang="en-US" sz="900" dirty="0">
                <a:latin typeface="Lucida Console" panose="020B0609040504020204" pitchFamily="49" charset="0"/>
              </a:rPr>
              <a:t>gcr.io/containerproject-1234/hello-node                        v1                    b8271af8f8d1   3 days ago   637.1 MB</a:t>
            </a:r>
          </a:p>
          <a:p>
            <a:r>
              <a:rPr lang="en-US" sz="900" dirty="0">
                <a:latin typeface="Lucida Console" panose="020B0609040504020204" pitchFamily="49" charset="0"/>
              </a:rPr>
              <a:t>947960048989.dkr.ecr.us-east-1.amazonaws.com/</a:t>
            </a:r>
            <a:r>
              <a:rPr lang="en-US" sz="900" dirty="0" err="1">
                <a:latin typeface="Lucida Console" panose="020B0609040504020204" pitchFamily="49" charset="0"/>
              </a:rPr>
              <a:t>helloworldaspnet</a:t>
            </a:r>
            <a:r>
              <a:rPr lang="en-US" sz="900" dirty="0">
                <a:latin typeface="Lucida Console" panose="020B0609040504020204" pitchFamily="49" charset="0"/>
              </a:rPr>
              <a:t>  latest                8297c2b3f476   4 days ago   1.421 GB</a:t>
            </a:r>
          </a:p>
          <a:p>
            <a:r>
              <a:rPr lang="en-US" sz="900" dirty="0" err="1">
                <a:latin typeface="Lucida Console" panose="020B0609040504020204" pitchFamily="49" charset="0"/>
              </a:rPr>
              <a:t>devinacontainer_devinacontainer</a:t>
            </a:r>
            <a:r>
              <a:rPr lang="en-US" sz="900" dirty="0">
                <a:latin typeface="Lucida Console" panose="020B0609040504020204" pitchFamily="49" charset="0"/>
              </a:rPr>
              <a:t>                                2016-02-24_17-41-41   8297c2b3f476   4 days ago   1.421 GB</a:t>
            </a:r>
          </a:p>
        </p:txBody>
      </p:sp>
      <p:sp>
        <p:nvSpPr>
          <p:cNvPr id="5" name="Rounded Rectangular Callout 4"/>
          <p:cNvSpPr/>
          <p:nvPr/>
        </p:nvSpPr>
        <p:spPr>
          <a:xfrm>
            <a:off x="5638800" y="1733550"/>
            <a:ext cx="2895600" cy="12954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 image cache</a:t>
            </a:r>
          </a:p>
        </p:txBody>
      </p:sp>
    </p:spTree>
    <p:extLst>
      <p:ext uri="{BB962C8B-B14F-4D97-AF65-F5344CB8AC3E}">
        <p14:creationId xmlns:p14="http://schemas.microsoft.com/office/powerpoint/2010/main" val="3450527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Registry</a:t>
            </a:r>
          </a:p>
        </p:txBody>
      </p:sp>
      <p:sp>
        <p:nvSpPr>
          <p:cNvPr id="3" name="Content Placeholder 2"/>
          <p:cNvSpPr>
            <a:spLocks noGrp="1"/>
          </p:cNvSpPr>
          <p:nvPr>
            <p:ph idx="1"/>
          </p:nvPr>
        </p:nvSpPr>
        <p:spPr/>
        <p:txBody>
          <a:bodyPr/>
          <a:lstStyle/>
          <a:p>
            <a:r>
              <a:rPr lang="en-US" dirty="0"/>
              <a:t>Repo for Docker Images</a:t>
            </a:r>
          </a:p>
          <a:p>
            <a:r>
              <a:rPr lang="en-US" dirty="0"/>
              <a:t>Public Registries – </a:t>
            </a:r>
            <a:r>
              <a:rPr lang="en-US" baseline="30000" dirty="0"/>
              <a:t>(Linux, Windows, Mongo, Jenkins, …)</a:t>
            </a:r>
          </a:p>
          <a:p>
            <a:r>
              <a:rPr lang="en-US" dirty="0"/>
              <a:t>Private Registries –</a:t>
            </a:r>
            <a:r>
              <a:rPr lang="en-US" baseline="30000" dirty="0"/>
              <a:t>(Your Corporate/Private Apps, )</a:t>
            </a:r>
          </a:p>
          <a:p>
            <a:endParaRPr lang="en-US" dirty="0"/>
          </a:p>
          <a:p>
            <a:endParaRPr lang="en-US" dirty="0"/>
          </a:p>
        </p:txBody>
      </p:sp>
      <p:sp>
        <p:nvSpPr>
          <p:cNvPr id="4" name="TextBox 3"/>
          <p:cNvSpPr txBox="1"/>
          <p:nvPr/>
        </p:nvSpPr>
        <p:spPr>
          <a:xfrm>
            <a:off x="162426" y="2973675"/>
            <a:ext cx="8819147" cy="2169825"/>
          </a:xfrm>
          <a:prstGeom prst="rect">
            <a:avLst/>
          </a:prstGeom>
          <a:solidFill>
            <a:srgbClr val="012456"/>
          </a:solidFill>
        </p:spPr>
        <p:txBody>
          <a:bodyPr wrap="square" rtlCol="0">
            <a:spAutoFit/>
          </a:bodyPr>
          <a:lstStyle/>
          <a:p>
            <a:r>
              <a:rPr lang="en-US" sz="900" dirty="0">
                <a:solidFill>
                  <a:srgbClr val="00B050"/>
                </a:solidFill>
                <a:latin typeface="Lucida Console" panose="020B0609040504020204" pitchFamily="49" charset="0"/>
              </a:rPr>
              <a:t>docker pull mongo</a:t>
            </a:r>
          </a:p>
          <a:p>
            <a:r>
              <a:rPr lang="en-US" sz="900" dirty="0">
                <a:latin typeface="Lucida Console" panose="020B0609040504020204" pitchFamily="49" charset="0"/>
              </a:rPr>
              <a:t>Using default tag: latest</a:t>
            </a:r>
          </a:p>
          <a:p>
            <a:r>
              <a:rPr lang="en-US" sz="900" dirty="0">
                <a:latin typeface="Lucida Console" panose="020B0609040504020204" pitchFamily="49" charset="0"/>
              </a:rPr>
              <a:t>latest: Pulling from library/mongo</a:t>
            </a:r>
          </a:p>
          <a:p>
            <a:r>
              <a:rPr lang="en-US" sz="900" dirty="0">
                <a:latin typeface="Lucida Console" panose="020B0609040504020204" pitchFamily="49" charset="0"/>
              </a:rPr>
              <a:t>604d05dfd165: Extracting  [====================================================&gt;    ] 34.78 MB/37.19 MB</a:t>
            </a:r>
          </a:p>
          <a:p>
            <a:r>
              <a:rPr lang="en-US" sz="900" dirty="0">
                <a:latin typeface="Lucida Console" panose="020B0609040504020204" pitchFamily="49" charset="0"/>
              </a:rPr>
              <a:t>a3ed95caeb02: Download complete</a:t>
            </a:r>
          </a:p>
          <a:p>
            <a:r>
              <a:rPr lang="en-US" sz="900" dirty="0">
                <a:latin typeface="Lucida Console" panose="020B0609040504020204" pitchFamily="49" charset="0"/>
              </a:rPr>
              <a:t>af271166b5e5: Download complete</a:t>
            </a:r>
          </a:p>
          <a:p>
            <a:r>
              <a:rPr lang="en-US" sz="900" dirty="0">
                <a:latin typeface="Lucida Console" panose="020B0609040504020204" pitchFamily="49" charset="0"/>
              </a:rPr>
              <a:t>ffff72610562: Pull complete</a:t>
            </a:r>
          </a:p>
          <a:p>
            <a:r>
              <a:rPr lang="en-US" sz="900" dirty="0">
                <a:latin typeface="Lucida Console" panose="020B0609040504020204" pitchFamily="49" charset="0"/>
              </a:rPr>
              <a:t>f1eec3212a77: Pull complete</a:t>
            </a:r>
          </a:p>
          <a:p>
            <a:r>
              <a:rPr lang="en-US" sz="900" dirty="0">
                <a:latin typeface="Lucida Console" panose="020B0609040504020204" pitchFamily="49" charset="0"/>
              </a:rPr>
              <a:t>e725d5f46b0c: Pull complete</a:t>
            </a:r>
          </a:p>
          <a:p>
            <a:r>
              <a:rPr lang="en-US" sz="900" dirty="0">
                <a:latin typeface="Lucida Console" panose="020B0609040504020204" pitchFamily="49" charset="0"/>
              </a:rPr>
              <a:t>82633c2ea8fc: Pull complete</a:t>
            </a:r>
          </a:p>
          <a:p>
            <a:r>
              <a:rPr lang="en-US" sz="900" dirty="0">
                <a:latin typeface="Lucida Console" panose="020B0609040504020204" pitchFamily="49" charset="0"/>
              </a:rPr>
              <a:t>1ec63dc1715b: Downloading [=========================&gt;                               ] 29.72 MB/64.67 MB</a:t>
            </a:r>
          </a:p>
          <a:p>
            <a:r>
              <a:rPr lang="en-US" sz="900" dirty="0">
                <a:latin typeface="Lucida Console" panose="020B0609040504020204" pitchFamily="49" charset="0"/>
              </a:rPr>
              <a:t>9be54d5ae146: Pull complete</a:t>
            </a:r>
          </a:p>
          <a:p>
            <a:r>
              <a:rPr lang="en-US" sz="900" dirty="0">
                <a:latin typeface="Lucida Console" panose="020B0609040504020204" pitchFamily="49" charset="0"/>
              </a:rPr>
              <a:t>c3abf6246d6a: Pull complete</a:t>
            </a:r>
          </a:p>
          <a:p>
            <a:r>
              <a:rPr lang="en-US" sz="900" dirty="0">
                <a:latin typeface="Lucida Console" panose="020B0609040504020204" pitchFamily="49" charset="0"/>
              </a:rPr>
              <a:t>Digest: sha256:cbbc0a7be0926d017ffd952799c4864c2c6cf812cbb70862bf2c8539401aa1e3</a:t>
            </a:r>
          </a:p>
          <a:p>
            <a:r>
              <a:rPr lang="en-US" sz="900" dirty="0">
                <a:latin typeface="Lucida Console" panose="020B0609040504020204" pitchFamily="49" charset="0"/>
              </a:rPr>
              <a:t>Status: Downloaded newer image for </a:t>
            </a:r>
            <a:r>
              <a:rPr lang="en-US" sz="900" dirty="0" err="1">
                <a:latin typeface="Lucida Console" panose="020B0609040504020204" pitchFamily="49" charset="0"/>
              </a:rPr>
              <a:t>mongo:latest</a:t>
            </a:r>
            <a:endParaRPr lang="en-US" sz="900" dirty="0">
              <a:latin typeface="Lucida Console" panose="020B0609040504020204" pitchFamily="49" charset="0"/>
            </a:endParaRPr>
          </a:p>
        </p:txBody>
      </p:sp>
    </p:spTree>
    <p:extLst>
      <p:ext uri="{BB962C8B-B14F-4D97-AF65-F5344CB8AC3E}">
        <p14:creationId xmlns:p14="http://schemas.microsoft.com/office/powerpoint/2010/main" val="2495045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&amp; Density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97833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AutoShape 4" descr="Docker Architecture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p:txBody>
          <a:bodyPr/>
          <a:lstStyle/>
          <a:p>
            <a:endParaRPr lang="en-US"/>
          </a:p>
        </p:txBody>
      </p:sp>
      <p:pic>
        <p:nvPicPr>
          <p:cNvPr id="6"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828315"/>
            <a:ext cx="4085623" cy="2138143"/>
          </a:xfrm>
          <a:prstGeom prst="rect">
            <a:avLst/>
          </a:prstGeom>
        </p:spPr>
      </p:pic>
    </p:spTree>
    <p:extLst>
      <p:ext uri="{BB962C8B-B14F-4D97-AF65-F5344CB8AC3E}">
        <p14:creationId xmlns:p14="http://schemas.microsoft.com/office/powerpoint/2010/main" val="2283053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www2.pvc.maricopa.edu/ssd/geog/outlines/universal_images/solar_sy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95350"/>
            <a:ext cx="6189017" cy="348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740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natureworldnews.com/data/images/full/8318/oce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i2.cdn.turner.com/cnnnext/dam/assets/130507122017-hydroptere-city-skyline--horizontal-large-galle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71550"/>
            <a:ext cx="5330530" cy="30025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farm8.staticflickr.com/7063/6948367990_71774d62a0_z.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260" y="3930326"/>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o.aolcdn.com/dims-shared/dims3/GLOB/crop/425x248%2B8%2B50/thumbnail/141%25/http:/www.blogcdn.com/www.pawnation.com/media/2012/10/screen-shot-2012-10-25-at-3.00.52-p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970" y="393032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828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 calcmode="lin" valueType="num">
                                      <p:cBhvr additive="base">
                                        <p:cTn id="12" dur="500" fill="hold"/>
                                        <p:tgtEl>
                                          <p:spTgt spid="5126"/>
                                        </p:tgtEl>
                                        <p:attrNameLst>
                                          <p:attrName>ppt_x</p:attrName>
                                        </p:attrNameLst>
                                      </p:cBhvr>
                                      <p:tavLst>
                                        <p:tav tm="0">
                                          <p:val>
                                            <p:strVal val="#ppt_x"/>
                                          </p:val>
                                        </p:tav>
                                        <p:tav tm="100000">
                                          <p:val>
                                            <p:strVal val="#ppt_x"/>
                                          </p:val>
                                        </p:tav>
                                      </p:tavLst>
                                    </p:anim>
                                    <p:anim calcmode="lin" valueType="num">
                                      <p:cBhvr additive="base">
                                        <p:cTn id="13"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 calcmode="lin" valueType="num">
                                      <p:cBhvr additive="base">
                                        <p:cTn id="18" dur="500" fill="hold"/>
                                        <p:tgtEl>
                                          <p:spTgt spid="5124"/>
                                        </p:tgtEl>
                                        <p:attrNameLst>
                                          <p:attrName>ppt_x</p:attrName>
                                        </p:attrNameLst>
                                      </p:cBhvr>
                                      <p:tavLst>
                                        <p:tav tm="0">
                                          <p:val>
                                            <p:strVal val="0-#ppt_w/2"/>
                                          </p:val>
                                        </p:tav>
                                        <p:tav tm="100000">
                                          <p:val>
                                            <p:strVal val="#ppt_x"/>
                                          </p:val>
                                        </p:tav>
                                      </p:tavLst>
                                    </p:anim>
                                    <p:anim calcmode="lin" valueType="num">
                                      <p:cBhvr additive="base">
                                        <p:cTn id="19"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Vocabulary </a:t>
            </a:r>
          </a:p>
        </p:txBody>
      </p:sp>
      <p:sp>
        <p:nvSpPr>
          <p:cNvPr id="3" name="Content Placeholder 2"/>
          <p:cNvSpPr>
            <a:spLocks noGrp="1"/>
          </p:cNvSpPr>
          <p:nvPr>
            <p:ph idx="1"/>
          </p:nvPr>
        </p:nvSpPr>
        <p:spPr/>
        <p:txBody>
          <a:bodyPr>
            <a:normAutofit fontScale="62500" lnSpcReduction="20000"/>
          </a:bodyPr>
          <a:lstStyle/>
          <a:p>
            <a:r>
              <a:rPr lang="en-US" dirty="0" err="1"/>
              <a:t>Luft</a:t>
            </a:r>
            <a:endParaRPr lang="en-US" dirty="0"/>
          </a:p>
          <a:p>
            <a:r>
              <a:rPr lang="en-US" dirty="0"/>
              <a:t>Foot</a:t>
            </a:r>
          </a:p>
          <a:p>
            <a:r>
              <a:rPr lang="en-US" dirty="0"/>
              <a:t>Sole</a:t>
            </a:r>
          </a:p>
          <a:p>
            <a:r>
              <a:rPr lang="en-US" dirty="0"/>
              <a:t>Weather Helm</a:t>
            </a:r>
          </a:p>
          <a:p>
            <a:r>
              <a:rPr lang="en-US" dirty="0"/>
              <a:t>Nun</a:t>
            </a:r>
          </a:p>
          <a:p>
            <a:r>
              <a:rPr lang="en-US" dirty="0"/>
              <a:t>Can</a:t>
            </a:r>
          </a:p>
          <a:p>
            <a:r>
              <a:rPr lang="en-US" dirty="0"/>
              <a:t>Clew</a:t>
            </a:r>
          </a:p>
          <a:p>
            <a:r>
              <a:rPr lang="en-US" dirty="0"/>
              <a:t>Port</a:t>
            </a:r>
          </a:p>
          <a:p>
            <a:r>
              <a:rPr lang="en-US" dirty="0"/>
              <a:t>Starboard</a:t>
            </a:r>
          </a:p>
          <a:p>
            <a:r>
              <a:rPr lang="en-US" dirty="0"/>
              <a:t>Jive</a:t>
            </a:r>
          </a:p>
          <a:p>
            <a:r>
              <a:rPr lang="en-US" dirty="0"/>
              <a:t>Tack</a:t>
            </a:r>
          </a:p>
        </p:txBody>
      </p:sp>
    </p:spTree>
    <p:extLst>
      <p:ext uri="{BB962C8B-B14F-4D97-AF65-F5344CB8AC3E}">
        <p14:creationId xmlns:p14="http://schemas.microsoft.com/office/powerpoint/2010/main" val="1842259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Lingua Franca	</a:t>
            </a:r>
          </a:p>
        </p:txBody>
      </p:sp>
      <p:sp>
        <p:nvSpPr>
          <p:cNvPr id="3" name="Content Placeholder 2"/>
          <p:cNvSpPr>
            <a:spLocks noGrp="1"/>
          </p:cNvSpPr>
          <p:nvPr>
            <p:ph idx="1"/>
          </p:nvPr>
        </p:nvSpPr>
        <p:spPr/>
        <p:txBody>
          <a:bodyPr numCol="2">
            <a:normAutofit fontScale="55000" lnSpcReduction="20000"/>
          </a:bodyPr>
          <a:lstStyle/>
          <a:p>
            <a:r>
              <a:rPr lang="en-US" dirty="0"/>
              <a:t>Image</a:t>
            </a:r>
          </a:p>
          <a:p>
            <a:r>
              <a:rPr lang="en-US" dirty="0"/>
              <a:t>Container</a:t>
            </a:r>
          </a:p>
          <a:p>
            <a:r>
              <a:rPr lang="en-US" dirty="0"/>
              <a:t>Build, Run, Compose</a:t>
            </a:r>
          </a:p>
          <a:p>
            <a:r>
              <a:rPr lang="en-US" dirty="0"/>
              <a:t>Layers</a:t>
            </a:r>
          </a:p>
          <a:p>
            <a:r>
              <a:rPr lang="en-US" dirty="0"/>
              <a:t>Host</a:t>
            </a:r>
          </a:p>
          <a:p>
            <a:r>
              <a:rPr lang="en-US" dirty="0"/>
              <a:t>Labels</a:t>
            </a:r>
          </a:p>
          <a:p>
            <a:r>
              <a:rPr lang="en-US" dirty="0"/>
              <a:t>Registry</a:t>
            </a:r>
          </a:p>
          <a:p>
            <a:r>
              <a:rPr lang="en-US" dirty="0"/>
              <a:t>Swarm</a:t>
            </a:r>
          </a:p>
          <a:p>
            <a:r>
              <a:rPr lang="en-US" dirty="0"/>
              <a:t>Volume Driver</a:t>
            </a:r>
          </a:p>
          <a:p>
            <a:r>
              <a:rPr lang="en-US" dirty="0"/>
              <a:t>Container Services </a:t>
            </a:r>
            <a:br>
              <a:rPr lang="en-US" dirty="0"/>
            </a:br>
            <a:r>
              <a:rPr lang="en-US" sz="2100" dirty="0"/>
              <a:t>(Azure, Amazon, Google)</a:t>
            </a:r>
          </a:p>
          <a:p>
            <a:r>
              <a:rPr lang="en-US" dirty="0"/>
              <a:t>Scheduler</a:t>
            </a:r>
          </a:p>
          <a:p>
            <a:r>
              <a:rPr lang="en-US" dirty="0"/>
              <a:t>Orchestration</a:t>
            </a:r>
          </a:p>
          <a:p>
            <a:r>
              <a:rPr lang="en-US" dirty="0"/>
              <a:t>Task</a:t>
            </a:r>
          </a:p>
          <a:p>
            <a:r>
              <a:rPr lang="en-US" dirty="0"/>
              <a:t>POD</a:t>
            </a:r>
          </a:p>
          <a:p>
            <a:r>
              <a:rPr lang="en-US" dirty="0"/>
              <a:t>Service</a:t>
            </a:r>
          </a:p>
          <a:p>
            <a:r>
              <a:rPr lang="en-US" dirty="0"/>
              <a:t>Docker-Machine</a:t>
            </a:r>
          </a:p>
          <a:p>
            <a:r>
              <a:rPr lang="en-US" dirty="0"/>
              <a:t>Docker-Compose</a:t>
            </a:r>
          </a:p>
          <a:p>
            <a:r>
              <a:rPr lang="en-US" dirty="0"/>
              <a:t>dockerfile</a:t>
            </a:r>
          </a:p>
          <a:p>
            <a:r>
              <a:rPr lang="en-US" dirty="0"/>
              <a:t>docker-</a:t>
            </a:r>
            <a:r>
              <a:rPr lang="en-US" dirty="0" err="1"/>
              <a:t>compose.yml</a:t>
            </a:r>
            <a:endParaRPr lang="en-US" dirty="0"/>
          </a:p>
          <a:p>
            <a:r>
              <a:rPr lang="en-US" dirty="0"/>
              <a:t>Ports</a:t>
            </a:r>
          </a:p>
          <a:p>
            <a:r>
              <a:rPr lang="en-US" dirty="0"/>
              <a:t>Labels &amp; Tags</a:t>
            </a:r>
          </a:p>
          <a:p>
            <a:endParaRPr lang="en-US" dirty="0"/>
          </a:p>
          <a:p>
            <a:endParaRPr lang="en-US" dirty="0"/>
          </a:p>
        </p:txBody>
      </p:sp>
      <p:pic>
        <p:nvPicPr>
          <p:cNvPr id="1032" name="Picture 8" descr="http://images.bwbx.io/cms/2014-04-01/0401_bschools_SAT_970-630x4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1850" y="2495550"/>
            <a:ext cx="1962150" cy="1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20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p:tgtEl>
                                          <p:spTgt spid="1032"/>
                                        </p:tgtEl>
                                        <p:attrNameLst>
                                          <p:attrName>ppt_x</p:attrName>
                                        </p:attrNameLst>
                                      </p:cBhvr>
                                      <p:tavLst>
                                        <p:tav tm="0">
                                          <p:val>
                                            <p:strVal val="#ppt_x+#ppt_w*1.125000"/>
                                          </p:val>
                                        </p:tav>
                                        <p:tav tm="100000">
                                          <p:val>
                                            <p:strVal val="#ppt_x"/>
                                          </p:val>
                                        </p:tav>
                                      </p:tavLst>
                                    </p:anim>
                                    <p:animEffect transition="in" filter="wipe(left)">
                                      <p:cBhvr>
                                        <p:cTn id="8"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Start on Earth – Docker Hello-World</a:t>
            </a:r>
          </a:p>
        </p:txBody>
      </p:sp>
      <p:sp>
        <p:nvSpPr>
          <p:cNvPr id="3" name="Content Placeholder 2"/>
          <p:cNvSpPr>
            <a:spLocks noGrp="1"/>
          </p:cNvSpPr>
          <p:nvPr>
            <p:ph idx="1"/>
          </p:nvPr>
        </p:nvSpPr>
        <p:spPr>
          <a:xfrm>
            <a:off x="457200" y="1200151"/>
            <a:ext cx="5867400" cy="609599"/>
          </a:xfrm>
        </p:spPr>
        <p:txBody>
          <a:bodyPr/>
          <a:lstStyle/>
          <a:p>
            <a:r>
              <a:rPr lang="en-US" dirty="0"/>
              <a:t>Docker Containers and VMs</a:t>
            </a:r>
          </a:p>
        </p:txBody>
      </p:sp>
      <p:sp>
        <p:nvSpPr>
          <p:cNvPr id="4" name="Rectangle 3"/>
          <p:cNvSpPr/>
          <p:nvPr/>
        </p:nvSpPr>
        <p:spPr>
          <a:xfrm>
            <a:off x="304800" y="1701304"/>
            <a:ext cx="8686800" cy="3385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r>
              <a:rPr lang="en-US" dirty="0"/>
              <a:t>Host OS - Hardware</a:t>
            </a:r>
          </a:p>
        </p:txBody>
      </p:sp>
      <p:sp>
        <p:nvSpPr>
          <p:cNvPr id="5" name="Rectangle 4"/>
          <p:cNvSpPr/>
          <p:nvPr/>
        </p:nvSpPr>
        <p:spPr>
          <a:xfrm>
            <a:off x="457200" y="1899386"/>
            <a:ext cx="8382000" cy="281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Hyper Visor</a:t>
            </a:r>
          </a:p>
        </p:txBody>
      </p:sp>
      <p:sp>
        <p:nvSpPr>
          <p:cNvPr id="6" name="Rectangle 5"/>
          <p:cNvSpPr/>
          <p:nvPr/>
        </p:nvSpPr>
        <p:spPr>
          <a:xfrm>
            <a:off x="609600" y="2086587"/>
            <a:ext cx="4800601"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#1 (Virtual Machine)</a:t>
            </a:r>
          </a:p>
        </p:txBody>
      </p:sp>
      <p:sp>
        <p:nvSpPr>
          <p:cNvPr id="7" name="Rectangle 6"/>
          <p:cNvSpPr/>
          <p:nvPr/>
        </p:nvSpPr>
        <p:spPr>
          <a:xfrm>
            <a:off x="761998" y="2280109"/>
            <a:ext cx="4495801" cy="16269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Docker Daemon</a:t>
            </a:r>
          </a:p>
        </p:txBody>
      </p:sp>
      <p:sp>
        <p:nvSpPr>
          <p:cNvPr id="8" name="Rectangle 7"/>
          <p:cNvSpPr/>
          <p:nvPr/>
        </p:nvSpPr>
        <p:spPr>
          <a:xfrm>
            <a:off x="5562600" y="2086587"/>
            <a:ext cx="3124202"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#2</a:t>
            </a:r>
          </a:p>
        </p:txBody>
      </p:sp>
      <p:grpSp>
        <p:nvGrpSpPr>
          <p:cNvPr id="15" name="Group 14"/>
          <p:cNvGrpSpPr/>
          <p:nvPr/>
        </p:nvGrpSpPr>
        <p:grpSpPr>
          <a:xfrm>
            <a:off x="1066800" y="2310903"/>
            <a:ext cx="770837" cy="431769"/>
            <a:chOff x="990600" y="3101836"/>
            <a:chExt cx="838200" cy="469501"/>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3" name="Rectangle 1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883741" y="2310918"/>
            <a:ext cx="770837" cy="431769"/>
            <a:chOff x="990600" y="3101836"/>
            <a:chExt cx="838200" cy="469501"/>
          </a:xfrm>
        </p:grpSpPr>
        <p:pic>
          <p:nvPicPr>
            <p:cNvPr id="18" name="Picture 1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 name="Rectangle 1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00682" y="2310903"/>
            <a:ext cx="770837" cy="431769"/>
            <a:chOff x="990600" y="3101836"/>
            <a:chExt cx="838200" cy="469501"/>
          </a:xfrm>
        </p:grpSpPr>
        <p:pic>
          <p:nvPicPr>
            <p:cNvPr id="21" name="Picture 2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2" name="Rectangle 2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517622" y="2310947"/>
            <a:ext cx="770837" cy="431769"/>
            <a:chOff x="990600" y="3101836"/>
            <a:chExt cx="838200" cy="469501"/>
          </a:xfrm>
        </p:grpSpPr>
        <p:pic>
          <p:nvPicPr>
            <p:cNvPr id="24" name="Picture 2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5" name="Rectangle 2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4334563" y="2310962"/>
            <a:ext cx="770837" cy="431769"/>
            <a:chOff x="990600" y="3101836"/>
            <a:chExt cx="838200" cy="469501"/>
          </a:xfrm>
        </p:grpSpPr>
        <p:pic>
          <p:nvPicPr>
            <p:cNvPr id="27" name="Picture 2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8" name="Rectangle 2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66800" y="2725284"/>
            <a:ext cx="770837" cy="431769"/>
            <a:chOff x="990600" y="3101836"/>
            <a:chExt cx="838200" cy="469501"/>
          </a:xfrm>
        </p:grpSpPr>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1" name="Rectangle 30"/>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883741" y="2725298"/>
            <a:ext cx="770837" cy="431769"/>
            <a:chOff x="990600" y="3101836"/>
            <a:chExt cx="838200" cy="469501"/>
          </a:xfrm>
        </p:grpSpPr>
        <p:pic>
          <p:nvPicPr>
            <p:cNvPr id="33" name="Picture 3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4" name="Rectangle 33"/>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700682" y="2725313"/>
            <a:ext cx="770837" cy="431769"/>
            <a:chOff x="990600" y="3101836"/>
            <a:chExt cx="838200" cy="469501"/>
          </a:xfrm>
        </p:grpSpPr>
        <p:pic>
          <p:nvPicPr>
            <p:cNvPr id="36" name="Picture 3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7" name="Rectangle 36"/>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517622" y="2725328"/>
            <a:ext cx="770837" cy="431769"/>
            <a:chOff x="990600" y="3101836"/>
            <a:chExt cx="838200" cy="469501"/>
          </a:xfrm>
        </p:grpSpPr>
        <p:pic>
          <p:nvPicPr>
            <p:cNvPr id="39" name="Picture 3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0" name="Rectangle 39"/>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334563" y="2725342"/>
            <a:ext cx="770837" cy="431769"/>
            <a:chOff x="990600" y="3101836"/>
            <a:chExt cx="838200" cy="469501"/>
          </a:xfrm>
        </p:grpSpPr>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3" name="Rectangle 4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1066800" y="3139664"/>
            <a:ext cx="770837" cy="431769"/>
            <a:chOff x="990600" y="3101836"/>
            <a:chExt cx="838200" cy="469501"/>
          </a:xfrm>
        </p:grpSpPr>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6" name="Rectangle 45"/>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1883741" y="3139679"/>
            <a:ext cx="770837" cy="431769"/>
            <a:chOff x="990600" y="3101836"/>
            <a:chExt cx="838200" cy="469501"/>
          </a:xfrm>
        </p:grpSpPr>
        <p:pic>
          <p:nvPicPr>
            <p:cNvPr id="48" name="Picture 4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9" name="Rectangle 4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2700682" y="3139694"/>
            <a:ext cx="770837" cy="431769"/>
            <a:chOff x="990600" y="3101836"/>
            <a:chExt cx="838200" cy="469501"/>
          </a:xfrm>
        </p:grpSpPr>
        <p:pic>
          <p:nvPicPr>
            <p:cNvPr id="51" name="Picture 5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2" name="Rectangle 5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517622" y="3139708"/>
            <a:ext cx="770837" cy="431769"/>
            <a:chOff x="990600" y="3101836"/>
            <a:chExt cx="838200" cy="469501"/>
          </a:xfrm>
        </p:grpSpPr>
        <p:pic>
          <p:nvPicPr>
            <p:cNvPr id="54" name="Picture 5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5" name="Rectangle 5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334563" y="3139723"/>
            <a:ext cx="770837" cy="431769"/>
            <a:chOff x="990600" y="3101836"/>
            <a:chExt cx="838200" cy="469501"/>
          </a:xfrm>
        </p:grpSpPr>
        <p:pic>
          <p:nvPicPr>
            <p:cNvPr id="57" name="Picture 5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8" name="Rectangle 5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5099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6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16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6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11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2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25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8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nodeType="withEffect">
                                  <p:stCondLst>
                                    <p:cond delay="3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170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230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30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nodeType="withEffect">
                                  <p:stCondLst>
                                    <p:cond delay="14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nodeType="withEffect">
                                  <p:stCondLst>
                                    <p:cond delay="2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10600" cy="4124206"/>
          </a:xfrm>
          <a:solidFill>
            <a:srgbClr val="012456"/>
          </a:solidFill>
        </p:spPr>
        <p:txBody>
          <a:bodyPr wrap="square" rtlCol="0">
            <a:spAutoFit/>
          </a:bodyPr>
          <a:lstStyle/>
          <a:p>
            <a:pPr marL="0" indent="0">
              <a:buNone/>
            </a:pPr>
            <a:r>
              <a:rPr lang="en-US" sz="1000" b="1" dirty="0">
                <a:solidFill>
                  <a:schemeClr val="tx1"/>
                </a:solidFill>
                <a:latin typeface="Lucida Console" panose="020B0609040504020204" pitchFamily="49" charset="0"/>
              </a:rPr>
              <a:t>PS </a:t>
            </a:r>
            <a:r>
              <a:rPr lang="en-US" sz="1000" b="1" dirty="0">
                <a:solidFill>
                  <a:srgbClr val="00B050"/>
                </a:solidFill>
                <a:latin typeface="Lucida Console" panose="020B0609040504020204" pitchFamily="49" charset="0"/>
              </a:rPr>
              <a:t>docker run -it </a:t>
            </a:r>
            <a:r>
              <a:rPr lang="en-US" sz="1000" b="1" dirty="0" err="1">
                <a:solidFill>
                  <a:srgbClr val="00B050"/>
                </a:solidFill>
                <a:latin typeface="Lucida Console" panose="020B0609040504020204" pitchFamily="49" charset="0"/>
              </a:rPr>
              <a:t>busybox</a:t>
            </a:r>
            <a:endParaRPr lang="en-US" sz="100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Unable to find image '</a:t>
            </a:r>
            <a:r>
              <a:rPr lang="en-US" sz="1050" dirty="0" err="1">
                <a:solidFill>
                  <a:schemeClr val="tx1"/>
                </a:solidFill>
                <a:latin typeface="Lucida Console" panose="020B0609040504020204" pitchFamily="49" charset="0"/>
              </a:rPr>
              <a:t>busybox:latest</a:t>
            </a:r>
            <a:r>
              <a:rPr lang="en-US" sz="1050" dirty="0">
                <a:solidFill>
                  <a:schemeClr val="tx1"/>
                </a:solidFill>
                <a:latin typeface="Lucida Console" panose="020B0609040504020204" pitchFamily="49" charset="0"/>
              </a:rPr>
              <a:t>' locally</a:t>
            </a:r>
          </a:p>
          <a:p>
            <a:pPr marL="0" indent="0">
              <a:buNone/>
            </a:pPr>
            <a:r>
              <a:rPr lang="en-US" sz="1050" dirty="0">
                <a:solidFill>
                  <a:schemeClr val="tx1"/>
                </a:solidFill>
                <a:latin typeface="Lucida Console" panose="020B0609040504020204" pitchFamily="49" charset="0"/>
              </a:rPr>
              <a:t>latest: Pulling from library/</a:t>
            </a:r>
            <a:r>
              <a:rPr lang="en-US" sz="1050" dirty="0" err="1">
                <a:solidFill>
                  <a:schemeClr val="tx1"/>
                </a:solidFill>
                <a:latin typeface="Lucida Console" panose="020B0609040504020204" pitchFamily="49" charset="0"/>
              </a:rPr>
              <a:t>busybox</a:t>
            </a:r>
            <a:endParaRPr lang="en-US" sz="1050" dirty="0">
              <a:solidFill>
                <a:schemeClr val="tx1"/>
              </a:solidFill>
              <a:latin typeface="Lucida Console" panose="020B0609040504020204" pitchFamily="49" charset="0"/>
            </a:endParaRP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f810322bba2c: Already exists</a:t>
            </a:r>
          </a:p>
          <a:p>
            <a:pPr marL="0" indent="0">
              <a:buNone/>
            </a:pPr>
            <a:r>
              <a:rPr lang="en-US" sz="1050" dirty="0">
                <a:solidFill>
                  <a:schemeClr val="tx1"/>
                </a:solidFill>
                <a:latin typeface="Lucida Console" panose="020B0609040504020204" pitchFamily="49" charset="0"/>
              </a:rPr>
              <a:t>a3ed95caeb02: Already exists</a:t>
            </a:r>
          </a:p>
          <a:p>
            <a:pPr marL="0" indent="0">
              <a:buNone/>
            </a:pPr>
            <a:r>
              <a:rPr lang="en-US" sz="1050" dirty="0">
                <a:solidFill>
                  <a:schemeClr val="tx1"/>
                </a:solidFill>
                <a:latin typeface="Lucida Console" panose="020B0609040504020204" pitchFamily="49" charset="0"/>
              </a:rPr>
              <a:t>Digest: sha256:97473e34e311e6c1b3f61f2a721d038d1e5eef17d98d1353a513007cf46ca6bd</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busybox:latest</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bin   dev   </a:t>
            </a:r>
            <a:r>
              <a:rPr lang="en-US" sz="1050" dirty="0" err="1">
                <a:solidFill>
                  <a:schemeClr val="tx1"/>
                </a:solidFill>
                <a:latin typeface="Lucida Console" panose="020B0609040504020204" pitchFamily="49" charset="0"/>
              </a:rPr>
              <a:t>etc</a:t>
            </a:r>
            <a:r>
              <a:rPr lang="en-US" sz="1050" dirty="0">
                <a:solidFill>
                  <a:schemeClr val="tx1"/>
                </a:solidFill>
                <a:latin typeface="Lucida Console" panose="020B0609040504020204" pitchFamily="49" charset="0"/>
              </a:rPr>
              <a:t>   home  proc  root  sys   </a:t>
            </a:r>
            <a:r>
              <a:rPr lang="en-US" sz="1050" dirty="0" err="1">
                <a:solidFill>
                  <a:schemeClr val="tx1"/>
                </a:solidFill>
                <a:latin typeface="Lucida Console" panose="020B0609040504020204" pitchFamily="49" charset="0"/>
              </a:rPr>
              <a:t>tmp</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var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PID   USER     TIME   COMMAND</a:t>
            </a:r>
          </a:p>
          <a:p>
            <a:pPr marL="0" indent="0">
              <a:buNone/>
            </a:pPr>
            <a:r>
              <a:rPr lang="en-US" sz="1050" dirty="0">
                <a:solidFill>
                  <a:schemeClr val="tx1"/>
                </a:solidFill>
                <a:latin typeface="Lucida Console" panose="020B0609040504020204" pitchFamily="49" charset="0"/>
              </a:rPr>
              <a:t>    1 root       0:00 </a:t>
            </a:r>
            <a:r>
              <a:rPr lang="en-US" sz="1050" dirty="0" err="1">
                <a:solidFill>
                  <a:schemeClr val="tx1"/>
                </a:solidFill>
                <a:latin typeface="Lucida Console" panose="020B0609040504020204" pitchFamily="49" charset="0"/>
              </a:rPr>
              <a:t>sh</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8 root       0:00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cd </a:t>
            </a:r>
            <a:r>
              <a:rPr lang="en-US" sz="1050" dirty="0" err="1">
                <a:solidFill>
                  <a:schemeClr val="tx1"/>
                </a:solidFill>
                <a:latin typeface="Lucida Console" panose="020B0609040504020204" pitchFamily="49" charset="0"/>
              </a:rPr>
              <a:t>usr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a</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b</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c</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a     b     c     </a:t>
            </a:r>
            <a:r>
              <a:rPr lang="en-US" sz="1050" dirty="0" err="1">
                <a:solidFill>
                  <a:schemeClr val="tx1"/>
                </a:solidFill>
                <a:latin typeface="Lucida Console" panose="020B0609040504020204" pitchFamily="49" charset="0"/>
              </a:rPr>
              <a:t>sbin</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p>
        </p:txBody>
      </p:sp>
    </p:spTree>
    <p:extLst>
      <p:ext uri="{BB962C8B-B14F-4D97-AF65-F5344CB8AC3E}">
        <p14:creationId xmlns:p14="http://schemas.microsoft.com/office/powerpoint/2010/main" val="3809503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Visual Studio Live! Redmond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1725</Words>
  <Application>Microsoft Office PowerPoint</Application>
  <PresentationFormat>On-screen Show (16:9)</PresentationFormat>
  <Paragraphs>477</Paragraphs>
  <Slides>44</Slides>
  <Notes>2</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Arial</vt:lpstr>
      <vt:lpstr>Calibri</vt:lpstr>
      <vt:lpstr>Consolas</vt:lpstr>
      <vt:lpstr>Lucida Console</vt:lpstr>
      <vt:lpstr>Times New Roman</vt:lpstr>
      <vt:lpstr>Wingdings</vt:lpstr>
      <vt:lpstr>Visual Studio Live! Redmond 2014</vt:lpstr>
      <vt:lpstr>Custom Design</vt:lpstr>
      <vt:lpstr>PowerPoint Presentation</vt:lpstr>
      <vt:lpstr>PowerPoint Presentation</vt:lpstr>
      <vt:lpstr>Shipping Manifest</vt:lpstr>
      <vt:lpstr>PowerPoint Presentation</vt:lpstr>
      <vt:lpstr>PowerPoint Presentation</vt:lpstr>
      <vt:lpstr>Vocabulary </vt:lpstr>
      <vt:lpstr>Container Lingua Franca </vt:lpstr>
      <vt:lpstr>Start on Earth – Docker Hello-World</vt:lpstr>
      <vt:lpstr>Demo</vt:lpstr>
      <vt:lpstr>Cool, but where did busybox come from?</vt:lpstr>
      <vt:lpstr>Docker Registry</vt:lpstr>
      <vt:lpstr>Demo</vt:lpstr>
      <vt:lpstr>Docker API</vt:lpstr>
      <vt:lpstr>PowerPoint Presentation</vt:lpstr>
      <vt:lpstr>Building Docker Images</vt:lpstr>
      <vt:lpstr>Demo - build</vt:lpstr>
      <vt:lpstr>Docker build</vt:lpstr>
      <vt:lpstr>Demo - push</vt:lpstr>
      <vt:lpstr>PowerPoint Presentation</vt:lpstr>
      <vt:lpstr>Where are we?</vt:lpstr>
      <vt:lpstr>Networking</vt:lpstr>
      <vt:lpstr>Docker Layers</vt:lpstr>
      <vt:lpstr>Persistent Storage</vt:lpstr>
      <vt:lpstr>Docker Volume</vt:lpstr>
      <vt:lpstr>Docker Volume</vt:lpstr>
      <vt:lpstr>PowerPoint Presentation</vt:lpstr>
      <vt:lpstr>Working with multiple hosts</vt:lpstr>
      <vt:lpstr>Docker-Machine.exe</vt:lpstr>
      <vt:lpstr>Docker-Machine - Create</vt:lpstr>
      <vt:lpstr>PowerPoint Presentation</vt:lpstr>
      <vt:lpstr>Instancing Multiple Services</vt:lpstr>
      <vt:lpstr>Docker-Compose.exe</vt:lpstr>
      <vt:lpstr>Demo: Compose</vt:lpstr>
      <vt:lpstr>Docker compose</vt:lpstr>
      <vt:lpstr>PowerPoint Presentation</vt:lpstr>
      <vt:lpstr>Container Build System</vt:lpstr>
      <vt:lpstr>Docker Tools for Visual Studio</vt:lpstr>
      <vt:lpstr>Appendix</vt:lpstr>
      <vt:lpstr>Configuration Files </vt:lpstr>
      <vt:lpstr>Image Cache</vt:lpstr>
      <vt:lpstr>Docker Registry</vt:lpstr>
      <vt:lpstr>Containers &amp; Density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2015-02-16T21:29:58Z</dcterms:created>
  <dcterms:modified xsi:type="dcterms:W3CDTF">2016-03-04T23:08:09Z</dcterms:modified>
</cp:coreProperties>
</file>